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mAe1ye9z5w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poesía de Blas de Otero</a:t>
            </a:r>
            <a:endParaRPr lang="es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177" y="2426788"/>
            <a:ext cx="3043646" cy="380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05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785813"/>
            <a:ext cx="9601200" cy="390525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70C0"/>
                </a:solidFill>
              </a:rPr>
              <a:t>1.La poesía social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267097" y="1318851"/>
            <a:ext cx="9601200" cy="4543425"/>
          </a:xfrm>
        </p:spPr>
        <p:txBody>
          <a:bodyPr>
            <a:normAutofit/>
          </a:bodyPr>
          <a:lstStyle/>
          <a:p>
            <a:r>
              <a:rPr lang="es-ES" dirty="0"/>
              <a:t>Hacia 1950 cobra auge la llamada </a:t>
            </a:r>
            <a:r>
              <a:rPr lang="es-ES" dirty="0">
                <a:solidFill>
                  <a:srgbClr val="FF0000"/>
                </a:solidFill>
              </a:rPr>
              <a:t>poesía social</a:t>
            </a:r>
            <a:r>
              <a:rPr lang="es-ES" dirty="0"/>
              <a:t>, que pretende mostrar la verdadera realidad del </a:t>
            </a:r>
            <a:r>
              <a:rPr lang="es-ES" dirty="0" smtClean="0"/>
              <a:t>ser humano </a:t>
            </a:r>
            <a:r>
              <a:rPr lang="es-ES" dirty="0"/>
              <a:t>y del país</a:t>
            </a:r>
            <a:r>
              <a:rPr lang="es-ES" dirty="0" smtClean="0"/>
              <a:t>, tan </a:t>
            </a:r>
            <a:r>
              <a:rPr lang="es-ES" dirty="0"/>
              <a:t>diferente de la versión oficial. Sus integrantes consideran que la </a:t>
            </a:r>
            <a:r>
              <a:rPr lang="es-ES" dirty="0" smtClean="0"/>
              <a:t>poesía </a:t>
            </a:r>
            <a:r>
              <a:rPr lang="es-ES" dirty="0"/>
              <a:t>es un medio para transformar la </a:t>
            </a:r>
            <a:r>
              <a:rPr lang="es-ES" dirty="0" smtClean="0"/>
              <a:t>sociedad. De </a:t>
            </a:r>
            <a:r>
              <a:rPr lang="es-ES" dirty="0"/>
              <a:t>esta concepción de la poesía derivan algunas características temáticas y formales</a:t>
            </a:r>
            <a:r>
              <a:rPr lang="es-ES" dirty="0" smtClean="0"/>
              <a:t>:</a:t>
            </a:r>
          </a:p>
          <a:p>
            <a:pPr lvl="1"/>
            <a:r>
              <a:rPr lang="es-ES" dirty="0">
                <a:solidFill>
                  <a:srgbClr val="0070C0"/>
                </a:solidFill>
              </a:rPr>
              <a:t>El tema es la base sobre la que se construye el poema</a:t>
            </a:r>
            <a:r>
              <a:rPr lang="es-ES" dirty="0" smtClean="0">
                <a:solidFill>
                  <a:srgbClr val="0070C0"/>
                </a:solidFill>
              </a:rPr>
              <a:t>.</a:t>
            </a:r>
          </a:p>
          <a:p>
            <a:pPr lvl="1"/>
            <a:r>
              <a:rPr lang="es-ES" dirty="0">
                <a:solidFill>
                  <a:srgbClr val="0070C0"/>
                </a:solidFill>
              </a:rPr>
              <a:t>La poesía se dirige a la “inmensa mayoría” en palabras de </a:t>
            </a:r>
            <a:r>
              <a:rPr lang="es-ES" dirty="0" smtClean="0">
                <a:solidFill>
                  <a:srgbClr val="0070C0"/>
                </a:solidFill>
              </a:rPr>
              <a:t>Celaya.</a:t>
            </a:r>
          </a:p>
          <a:p>
            <a:pPr lvl="1"/>
            <a:r>
              <a:rPr lang="es-ES" dirty="0">
                <a:solidFill>
                  <a:srgbClr val="0070C0"/>
                </a:solidFill>
              </a:rPr>
              <a:t>Con ese fin usan un lenguaje directo , coloquial y muchas veces prosaico</a:t>
            </a:r>
            <a:r>
              <a:rPr lang="es-ES" dirty="0" smtClean="0">
                <a:solidFill>
                  <a:srgbClr val="0070C0"/>
                </a:solidFill>
              </a:rPr>
              <a:t>.</a:t>
            </a:r>
          </a:p>
          <a:p>
            <a:pPr lvl="1"/>
            <a:r>
              <a:rPr lang="es-ES" dirty="0">
                <a:solidFill>
                  <a:srgbClr val="0070C0"/>
                </a:solidFill>
              </a:rPr>
              <a:t>Los principales poetas de esta corriente fueron Blas de Otero, José Hierro y Gabriel Celaya.</a:t>
            </a:r>
            <a:endParaRPr lang="es-ES" dirty="0" smtClean="0">
              <a:solidFill>
                <a:srgbClr val="0070C0"/>
              </a:solidFill>
            </a:endParaRP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363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1295400" y="1256453"/>
            <a:ext cx="9601196" cy="57234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2. La evolución poética de Blas de Otero</a:t>
            </a:r>
            <a:endParaRPr lang="es-ES" dirty="0"/>
          </a:p>
        </p:txBody>
      </p:sp>
      <p:sp>
        <p:nvSpPr>
          <p:cNvPr id="11" name="Marcador de contenido 10"/>
          <p:cNvSpPr>
            <a:spLocks noGrp="1"/>
          </p:cNvSpPr>
          <p:nvPr>
            <p:ph sz="half" idx="2"/>
          </p:nvPr>
        </p:nvSpPr>
        <p:spPr>
          <a:xfrm>
            <a:off x="1295400" y="2481944"/>
            <a:ext cx="5719354" cy="3393924"/>
          </a:xfrm>
        </p:spPr>
        <p:txBody>
          <a:bodyPr/>
          <a:lstStyle/>
          <a:p>
            <a:r>
              <a:rPr lang="es-ES" dirty="0"/>
              <a:t>Su poesía no es muy extensa y está dotada de una extraordinaria calidad, de enorme </a:t>
            </a:r>
            <a:r>
              <a:rPr lang="es-ES" dirty="0" smtClean="0"/>
              <a:t>fuerza expresiva</a:t>
            </a:r>
            <a:r>
              <a:rPr lang="es-ES" dirty="0"/>
              <a:t>, de gran profundidad temática y conceptual, y de indudables valores líricos.</a:t>
            </a:r>
          </a:p>
          <a:p>
            <a:r>
              <a:rPr lang="es-ES" dirty="0"/>
              <a:t>Podemos estructurar su obra en tres etapas.</a:t>
            </a:r>
            <a:endParaRPr lang="es-ES" dirty="0"/>
          </a:p>
        </p:txBody>
      </p:sp>
      <p:pic>
        <p:nvPicPr>
          <p:cNvPr id="14" name="Marcador de contenido 13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93" y="2658533"/>
            <a:ext cx="4471753" cy="1970341"/>
          </a:xfrm>
        </p:spPr>
      </p:pic>
    </p:spTree>
    <p:extLst>
      <p:ext uri="{BB962C8B-B14F-4D97-AF65-F5344CB8AC3E}">
        <p14:creationId xmlns:p14="http://schemas.microsoft.com/office/powerpoint/2010/main" val="352815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Primera etapa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05394" y="2364375"/>
            <a:ext cx="5695406" cy="400246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Publica en esta etapa </a:t>
            </a:r>
            <a:r>
              <a:rPr lang="es-ES" i="1" dirty="0" smtClean="0"/>
              <a:t>Ángel </a:t>
            </a:r>
            <a:r>
              <a:rPr lang="es-ES" i="1" dirty="0"/>
              <a:t>fieramente humano </a:t>
            </a:r>
            <a:r>
              <a:rPr lang="es-ES" dirty="0"/>
              <a:t>(1950) y </a:t>
            </a:r>
            <a:r>
              <a:rPr lang="es-ES" i="1" dirty="0"/>
              <a:t>Redoble de conciencia </a:t>
            </a:r>
            <a:r>
              <a:rPr lang="es-ES" dirty="0" smtClean="0"/>
              <a:t>(1951).Estas dos primeras obras muestran </a:t>
            </a:r>
            <a:r>
              <a:rPr lang="es-ES" dirty="0"/>
              <a:t>a un poeta que se dirige y busca a Dios. </a:t>
            </a:r>
            <a:endParaRPr lang="es-ES" dirty="0" smtClean="0"/>
          </a:p>
          <a:p>
            <a:r>
              <a:rPr lang="es-ES" dirty="0" smtClean="0"/>
              <a:t>También </a:t>
            </a:r>
            <a:r>
              <a:rPr lang="es-ES" dirty="0"/>
              <a:t>a un </a:t>
            </a:r>
            <a:r>
              <a:rPr lang="es-ES" dirty="0" smtClean="0"/>
              <a:t>hombre que </a:t>
            </a:r>
            <a:r>
              <a:rPr lang="es-ES" dirty="0"/>
              <a:t>cada vez se va acercando más al dolor y al sufrimiento de los demás hombres. </a:t>
            </a:r>
            <a:endParaRPr lang="es-ES" dirty="0" smtClean="0"/>
          </a:p>
          <a:p>
            <a:r>
              <a:rPr lang="es-ES" dirty="0" smtClean="0"/>
              <a:t>Junto a las </a:t>
            </a:r>
            <a:r>
              <a:rPr lang="es-ES" dirty="0"/>
              <a:t>formas clásicas muy bien resueltas como los sonetos, el autor utiliza también el </a:t>
            </a:r>
            <a:r>
              <a:rPr lang="es-ES" dirty="0" smtClean="0"/>
              <a:t>verso libre</a:t>
            </a:r>
            <a:r>
              <a:rPr lang="es-ES" dirty="0"/>
              <a:t>.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963" y="2076996"/>
            <a:ext cx="4374402" cy="4002586"/>
          </a:xfrm>
        </p:spPr>
      </p:pic>
    </p:spTree>
    <p:extLst>
      <p:ext uri="{BB962C8B-B14F-4D97-AF65-F5344CB8AC3E}">
        <p14:creationId xmlns:p14="http://schemas.microsoft.com/office/powerpoint/2010/main" val="64937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52009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Segunda etapa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98447" y="2560320"/>
            <a:ext cx="6069003" cy="3310128"/>
          </a:xfrm>
        </p:spPr>
        <p:txBody>
          <a:bodyPr>
            <a:normAutofit/>
          </a:bodyPr>
          <a:lstStyle/>
          <a:p>
            <a:r>
              <a:rPr lang="es-ES" dirty="0" smtClean="0"/>
              <a:t> Con </a:t>
            </a:r>
            <a:r>
              <a:rPr lang="es-ES" i="1" dirty="0" smtClean="0"/>
              <a:t>Pido </a:t>
            </a:r>
            <a:r>
              <a:rPr lang="es-ES" i="1" dirty="0"/>
              <a:t>la paz y la palabra </a:t>
            </a:r>
            <a:r>
              <a:rPr lang="es-ES" dirty="0"/>
              <a:t>(1955), </a:t>
            </a:r>
            <a:r>
              <a:rPr lang="es-ES" i="1" dirty="0"/>
              <a:t>En castellano </a:t>
            </a:r>
            <a:r>
              <a:rPr lang="es-ES" dirty="0"/>
              <a:t>(1960</a:t>
            </a:r>
            <a:r>
              <a:rPr lang="es-ES" dirty="0" smtClean="0"/>
              <a:t>) y  </a:t>
            </a:r>
            <a:r>
              <a:rPr lang="es-ES" i="1" dirty="0"/>
              <a:t>Que trata de </a:t>
            </a:r>
            <a:r>
              <a:rPr lang="es-ES" i="1" dirty="0" smtClean="0"/>
              <a:t>España </a:t>
            </a:r>
            <a:r>
              <a:rPr lang="es-ES" dirty="0"/>
              <a:t>s</a:t>
            </a:r>
            <a:r>
              <a:rPr lang="es-ES" dirty="0" smtClean="0"/>
              <a:t>u poesía se </a:t>
            </a:r>
            <a:r>
              <a:rPr lang="es-ES" dirty="0"/>
              <a:t>hace plenamente social </a:t>
            </a:r>
            <a:r>
              <a:rPr lang="es-ES" dirty="0" smtClean="0"/>
              <a:t>y solidaria.</a:t>
            </a:r>
          </a:p>
          <a:p>
            <a:r>
              <a:rPr lang="es-ES" dirty="0"/>
              <a:t>El verso libre </a:t>
            </a:r>
            <a:r>
              <a:rPr lang="es-ES" dirty="0" smtClean="0"/>
              <a:t>domina gran </a:t>
            </a:r>
            <a:r>
              <a:rPr lang="es-ES" dirty="0"/>
              <a:t>parte de los poemas, alguno de los cuales adquieren un aire de poesía popular.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75" y="768808"/>
            <a:ext cx="3623147" cy="5467527"/>
          </a:xfrm>
        </p:spPr>
      </p:pic>
    </p:spTree>
    <p:extLst>
      <p:ext uri="{BB962C8B-B14F-4D97-AF65-F5344CB8AC3E}">
        <p14:creationId xmlns:p14="http://schemas.microsoft.com/office/powerpoint/2010/main" val="175203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Última época</a:t>
            </a:r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1295402" y="2524805"/>
            <a:ext cx="6411684" cy="2632605"/>
          </a:xfrm>
        </p:spPr>
        <p:txBody>
          <a:bodyPr>
            <a:normAutofit/>
          </a:bodyPr>
          <a:lstStyle/>
          <a:p>
            <a:r>
              <a:rPr lang="es-ES" dirty="0" smtClean="0"/>
              <a:t>Con </a:t>
            </a:r>
            <a:r>
              <a:rPr lang="es-ES" i="1" dirty="0" smtClean="0"/>
              <a:t>Historias </a:t>
            </a:r>
            <a:r>
              <a:rPr lang="es-ES" i="1" dirty="0"/>
              <a:t>fingidas y verdaderas </a:t>
            </a:r>
            <a:r>
              <a:rPr lang="es-ES" dirty="0"/>
              <a:t>(1970) </a:t>
            </a:r>
            <a:r>
              <a:rPr lang="es-ES" dirty="0" smtClean="0"/>
              <a:t>el </a:t>
            </a:r>
            <a:r>
              <a:rPr lang="es-ES" dirty="0"/>
              <a:t>poeta busca </a:t>
            </a:r>
            <a:r>
              <a:rPr lang="es-ES" dirty="0" smtClean="0"/>
              <a:t>ahora la renovación formal.</a:t>
            </a:r>
          </a:p>
          <a:p>
            <a:r>
              <a:rPr lang="es-ES" dirty="0"/>
              <a:t>S</a:t>
            </a:r>
            <a:r>
              <a:rPr lang="es-ES" dirty="0" smtClean="0"/>
              <a:t>e </a:t>
            </a:r>
            <a:r>
              <a:rPr lang="es-ES" dirty="0"/>
              <a:t>trata ahora de una obra formada por diversas composiciones en prosa en las </a:t>
            </a:r>
            <a:r>
              <a:rPr lang="es-ES" dirty="0" smtClean="0"/>
              <a:t>que se </a:t>
            </a:r>
            <a:r>
              <a:rPr lang="es-ES" dirty="0"/>
              <a:t>adentra en la literatura experimental.</a:t>
            </a:r>
            <a:endParaRPr lang="es-ES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6" y="983724"/>
            <a:ext cx="3487783" cy="4952654"/>
          </a:xfrm>
        </p:spPr>
      </p:pic>
    </p:spTree>
    <p:extLst>
      <p:ext uri="{BB962C8B-B14F-4D97-AF65-F5344CB8AC3E}">
        <p14:creationId xmlns:p14="http://schemas.microsoft.com/office/powerpoint/2010/main" val="406653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820542"/>
          </a:xfrm>
        </p:spPr>
        <p:txBody>
          <a:bodyPr/>
          <a:lstStyle/>
          <a:p>
            <a:r>
              <a:rPr lang="es-ES" dirty="0" smtClean="0"/>
              <a:t>3. Estilo poético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44583" y="2390504"/>
            <a:ext cx="6157683" cy="374904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Usa un </a:t>
            </a:r>
            <a:r>
              <a:rPr lang="es-ES" dirty="0"/>
              <a:t>lenguaje poético elaborado y trabajado cuyos rasgos son</a:t>
            </a:r>
            <a:r>
              <a:rPr lang="es-ES" dirty="0" smtClean="0"/>
              <a:t>:</a:t>
            </a:r>
          </a:p>
          <a:p>
            <a:pPr lvl="1"/>
            <a:r>
              <a:rPr lang="es-ES" dirty="0" smtClean="0"/>
              <a:t> </a:t>
            </a:r>
            <a:r>
              <a:rPr lang="es-ES" dirty="0"/>
              <a:t>U</a:t>
            </a:r>
            <a:r>
              <a:rPr lang="es-ES" dirty="0" smtClean="0"/>
              <a:t>so del encabalgamiento</a:t>
            </a:r>
            <a:r>
              <a:rPr lang="es-ES" dirty="0"/>
              <a:t>, abundancia de adverbios, juegos de </a:t>
            </a:r>
            <a:r>
              <a:rPr lang="es-ES" dirty="0" smtClean="0"/>
              <a:t>palabras.</a:t>
            </a:r>
          </a:p>
          <a:p>
            <a:pPr lvl="1"/>
            <a:r>
              <a:rPr lang="es-ES" dirty="0"/>
              <a:t>U</a:t>
            </a:r>
            <a:r>
              <a:rPr lang="es-ES" dirty="0" smtClean="0"/>
              <a:t>tilización</a:t>
            </a:r>
            <a:r>
              <a:rPr lang="es-ES" dirty="0"/>
              <a:t>, </a:t>
            </a:r>
            <a:r>
              <a:rPr lang="es-ES" dirty="0" smtClean="0"/>
              <a:t>como préstamos </a:t>
            </a:r>
            <a:r>
              <a:rPr lang="es-ES" dirty="0"/>
              <a:t>literarios, de versos o expresiones de otros </a:t>
            </a:r>
            <a:r>
              <a:rPr lang="es-ES" dirty="0" smtClean="0"/>
              <a:t>autores.</a:t>
            </a:r>
          </a:p>
          <a:p>
            <a:pPr lvl="1"/>
            <a:r>
              <a:rPr lang="es-ES" dirty="0" smtClean="0"/>
              <a:t> </a:t>
            </a:r>
            <a:r>
              <a:rPr lang="es-ES" dirty="0"/>
              <a:t>E</a:t>
            </a:r>
            <a:r>
              <a:rPr lang="es-ES" dirty="0" smtClean="0"/>
              <a:t>mpleo </a:t>
            </a:r>
            <a:r>
              <a:rPr lang="es-ES" dirty="0"/>
              <a:t>de repeticiones </a:t>
            </a:r>
            <a:r>
              <a:rPr lang="es-ES" dirty="0" smtClean="0"/>
              <a:t>y paralelismos </a:t>
            </a:r>
            <a:r>
              <a:rPr lang="es-ES" dirty="0"/>
              <a:t>sintácticos, </a:t>
            </a:r>
            <a:r>
              <a:rPr lang="es-ES" dirty="0" smtClean="0"/>
              <a:t>aliteraciones.</a:t>
            </a:r>
          </a:p>
          <a:p>
            <a:pPr lvl="1"/>
            <a:r>
              <a:rPr lang="es-ES" dirty="0" smtClean="0"/>
              <a:t> </a:t>
            </a:r>
            <a:r>
              <a:rPr lang="es-ES" dirty="0"/>
              <a:t>I</a:t>
            </a:r>
            <a:r>
              <a:rPr lang="es-ES" dirty="0" smtClean="0"/>
              <a:t>ntroducción </a:t>
            </a:r>
            <a:r>
              <a:rPr lang="es-ES" dirty="0"/>
              <a:t>de frases hechas que adquieren </a:t>
            </a:r>
            <a:r>
              <a:rPr lang="es-ES" dirty="0" smtClean="0"/>
              <a:t>nuevo valor </a:t>
            </a:r>
            <a:r>
              <a:rPr lang="es-ES" dirty="0"/>
              <a:t>en el contexto poético…</a:t>
            </a:r>
            <a:endParaRPr lang="es-ES" dirty="0"/>
          </a:p>
        </p:txBody>
      </p:sp>
      <p:pic>
        <p:nvPicPr>
          <p:cNvPr id="7" name="mAe1ye9z5w4"/>
          <p:cNvPicPr>
            <a:picLocks noGrp="1" noRot="1" noChangeAspect="1"/>
          </p:cNvPicPr>
          <p:nvPr>
            <p:ph sz="quarter" idx="4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902266" y="2495006"/>
            <a:ext cx="4458788" cy="250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1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3734663DD289942B0E67F8FAA00372D" ma:contentTypeVersion="9" ma:contentTypeDescription="Crear nuevo documento." ma:contentTypeScope="" ma:versionID="30efb2cfceaf541a873cbc9a623fad79">
  <xsd:schema xmlns:xsd="http://www.w3.org/2001/XMLSchema" xmlns:xs="http://www.w3.org/2001/XMLSchema" xmlns:p="http://schemas.microsoft.com/office/2006/metadata/properties" xmlns:ns2="45f0ad02-9f82-418d-bc99-2c7b84042e34" xmlns:ns3="5ce6fcd0-85b0-481d-97d4-d025d726d5bf" targetNamespace="http://schemas.microsoft.com/office/2006/metadata/properties" ma:root="true" ma:fieldsID="246a63cdb3e7d659bada3bd8ff927e79" ns2:_="" ns3:_="">
    <xsd:import namespace="45f0ad02-9f82-418d-bc99-2c7b84042e34"/>
    <xsd:import namespace="5ce6fcd0-85b0-481d-97d4-d025d726d5bf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f0ad02-9f82-418d-bc99-2c7b84042e3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c78f882a-4955-4459-80ae-63e0657d27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e6fcd0-85b0-481d-97d4-d025d726d5b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1befab7-c850-4e67-b6f1-15780219e08e}" ma:internalName="TaxCatchAll" ma:showField="CatchAllData" ma:web="5ce6fcd0-85b0-481d-97d4-d025d726d5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E65273-F345-444C-9614-056CF222160B}"/>
</file>

<file path=customXml/itemProps2.xml><?xml version="1.0" encoding="utf-8"?>
<ds:datastoreItem xmlns:ds="http://schemas.openxmlformats.org/officeDocument/2006/customXml" ds:itemID="{0CCBF6B5-6E95-44EB-A477-699149EE5337}"/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</TotalTime>
  <Words>408</Words>
  <Application>Microsoft Office PowerPoint</Application>
  <PresentationFormat>Panorámica</PresentationFormat>
  <Paragraphs>26</Paragraphs>
  <Slides>7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Orgánico</vt:lpstr>
      <vt:lpstr>La poesía de Blas de Otero</vt:lpstr>
      <vt:lpstr>1.La poesía social</vt:lpstr>
      <vt:lpstr>2. La evolución poética de Blas de Otero</vt:lpstr>
      <vt:lpstr>Primera etapa</vt:lpstr>
      <vt:lpstr>Segunda etapa</vt:lpstr>
      <vt:lpstr>Última época</vt:lpstr>
      <vt:lpstr>3. Estilo poético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poesía de Blas de Otero</dc:title>
  <dc:creator>Jesús María Martínez García</dc:creator>
  <cp:lastModifiedBy>Jesús María Martínez García</cp:lastModifiedBy>
  <cp:revision>10</cp:revision>
  <dcterms:created xsi:type="dcterms:W3CDTF">2022-10-16T20:25:26Z</dcterms:created>
  <dcterms:modified xsi:type="dcterms:W3CDTF">2022-10-16T21:09:30Z</dcterms:modified>
</cp:coreProperties>
</file>