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mp4" ContentType="video/mp4"/>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0"/>
  </p:notesMasterIdLst>
  <p:sldIdLst>
    <p:sldId id="256" r:id="rId2"/>
    <p:sldId id="257" r:id="rId3"/>
    <p:sldId id="258" r:id="rId4"/>
    <p:sldId id="259" r:id="rId5"/>
    <p:sldId id="260" r:id="rId6"/>
    <p:sldId id="262" r:id="rId7"/>
    <p:sldId id="263" r:id="rId8"/>
    <p:sldId id="264" r:id="rId9"/>
    <p:sldId id="265" r:id="rId10"/>
    <p:sldId id="267" r:id="rId11"/>
    <p:sldId id="266" r:id="rId12"/>
    <p:sldId id="268" r:id="rId13"/>
    <p:sldId id="269" r:id="rId14"/>
    <p:sldId id="270" r:id="rId15"/>
    <p:sldId id="273" r:id="rId16"/>
    <p:sldId id="271" r:id="rId17"/>
    <p:sldId id="261" r:id="rId18"/>
    <p:sldId id="27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68" d="100"/>
          <a:sy n="68" d="100"/>
        </p:scale>
        <p:origin x="-798"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06C0DC-B9CC-403B-BF8F-2966982B9702}" type="datetimeFigureOut">
              <a:rPr lang="es-ES" smtClean="0"/>
              <a:pPr/>
              <a:t>11/05/2020</a:t>
            </a:fld>
            <a:endParaRPr lang="es-E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B3296E-1E2D-412F-821D-6DA5F46DEC36}" type="slidenum">
              <a:rPr lang="es-ES" smtClean="0"/>
              <a:pPr/>
              <a:t>‹Nº›</a:t>
            </a:fld>
            <a:endParaRPr lang="es-ES"/>
          </a:p>
        </p:txBody>
      </p:sp>
    </p:spTree>
    <p:extLst>
      <p:ext uri="{BB962C8B-B14F-4D97-AF65-F5344CB8AC3E}">
        <p14:creationId xmlns:p14="http://schemas.microsoft.com/office/powerpoint/2010/main" xmlns="" val="4081630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5"/>
          </p:nvPr>
        </p:nvSpPr>
        <p:spPr/>
        <p:txBody>
          <a:bodyPr/>
          <a:lstStyle/>
          <a:p>
            <a:fld id="{B8B3296E-1E2D-412F-821D-6DA5F46DEC36}" type="slidenum">
              <a:rPr lang="es-ES" smtClean="0"/>
              <a:pPr/>
              <a:t>15</a:t>
            </a:fld>
            <a:endParaRPr lang="es-ES"/>
          </a:p>
        </p:txBody>
      </p:sp>
    </p:spTree>
    <p:extLst>
      <p:ext uri="{BB962C8B-B14F-4D97-AF65-F5344CB8AC3E}">
        <p14:creationId xmlns:p14="http://schemas.microsoft.com/office/powerpoint/2010/main" xmlns="" val="63304283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782833-E0EE-4099-8963-D38FA2F8ABA7}" type="datetimeFigureOut">
              <a:rPr lang="es-ES" smtClean="0"/>
              <a:pPr/>
              <a:t>11/05/2020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141FF5A4-8E2A-45A5-9732-F4304E7A615C}" type="slidenum">
              <a:rPr lang="es-ES" smtClean="0"/>
              <a:pPr/>
              <a:t>‹Nº›</a:t>
            </a:fld>
            <a:endParaRPr lang="es-ES"/>
          </a:p>
        </p:txBody>
      </p:sp>
    </p:spTree>
    <p:extLst>
      <p:ext uri="{BB962C8B-B14F-4D97-AF65-F5344CB8AC3E}">
        <p14:creationId xmlns:p14="http://schemas.microsoft.com/office/powerpoint/2010/main" xmlns="" val="511752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782833-E0EE-4099-8963-D38FA2F8ABA7}" type="datetimeFigureOut">
              <a:rPr lang="es-ES" smtClean="0"/>
              <a:pPr/>
              <a:t>11/05/2020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41FF5A4-8E2A-45A5-9732-F4304E7A615C}" type="slidenum">
              <a:rPr lang="es-ES" smtClean="0"/>
              <a:pPr/>
              <a:t>‹Nº›</a:t>
            </a:fld>
            <a:endParaRPr lang="es-ES"/>
          </a:p>
        </p:txBody>
      </p:sp>
    </p:spTree>
    <p:extLst>
      <p:ext uri="{BB962C8B-B14F-4D97-AF65-F5344CB8AC3E}">
        <p14:creationId xmlns:p14="http://schemas.microsoft.com/office/powerpoint/2010/main" xmlns="" val="2663901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3A782833-E0EE-4099-8963-D38FA2F8ABA7}" type="datetimeFigureOut">
              <a:rPr lang="es-ES" smtClean="0"/>
              <a:pPr/>
              <a:t>11/05/2020</a:t>
            </a:fld>
            <a:endParaRPr lang="es-ES"/>
          </a:p>
        </p:txBody>
      </p:sp>
      <p:sp>
        <p:nvSpPr>
          <p:cNvPr id="5" name="Footer Placeholder 4"/>
          <p:cNvSpPr>
            <a:spLocks noGrp="1"/>
          </p:cNvSpPr>
          <p:nvPr>
            <p:ph type="ftr" sz="quarter" idx="11"/>
          </p:nvPr>
        </p:nvSpPr>
        <p:spPr>
          <a:xfrm>
            <a:off x="2182708" y="6272784"/>
            <a:ext cx="6327648" cy="365125"/>
          </a:xfrm>
        </p:spPr>
        <p:txBody>
          <a:bodyPr/>
          <a:lstStyle/>
          <a:p>
            <a:endParaRPr lang="es-E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141FF5A4-8E2A-45A5-9732-F4304E7A615C}" type="slidenum">
              <a:rPr lang="es-ES" smtClean="0"/>
              <a:pPr/>
              <a:t>‹Nº›</a:t>
            </a:fld>
            <a:endParaRPr lang="es-ES"/>
          </a:p>
        </p:txBody>
      </p:sp>
    </p:spTree>
    <p:extLst>
      <p:ext uri="{BB962C8B-B14F-4D97-AF65-F5344CB8AC3E}">
        <p14:creationId xmlns:p14="http://schemas.microsoft.com/office/powerpoint/2010/main" xmlns="" val="4128826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782833-E0EE-4099-8963-D38FA2F8ABA7}" type="datetimeFigureOut">
              <a:rPr lang="es-ES" smtClean="0"/>
              <a:pPr/>
              <a:t>11/05/2020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41FF5A4-8E2A-45A5-9732-F4304E7A615C}" type="slidenum">
              <a:rPr lang="es-ES" smtClean="0"/>
              <a:pPr/>
              <a:t>‹Nº›</a:t>
            </a:fld>
            <a:endParaRPr lang="es-ES"/>
          </a:p>
        </p:txBody>
      </p:sp>
    </p:spTree>
    <p:extLst>
      <p:ext uri="{BB962C8B-B14F-4D97-AF65-F5344CB8AC3E}">
        <p14:creationId xmlns:p14="http://schemas.microsoft.com/office/powerpoint/2010/main" xmlns="" val="3013046889"/>
      </p:ext>
    </p:extLst>
  </p:cSld>
  <p:clrMapOvr>
    <a:masterClrMapping/>
  </p:clrMapOvr>
  <p:extLst>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782833-E0EE-4099-8963-D38FA2F8ABA7}" type="datetimeFigureOut">
              <a:rPr lang="es-ES" smtClean="0"/>
              <a:pPr/>
              <a:t>11/05/2020</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141FF5A4-8E2A-45A5-9732-F4304E7A615C}" type="slidenum">
              <a:rPr lang="es-ES" smtClean="0"/>
              <a:pPr/>
              <a:t>‹Nº›</a:t>
            </a:fld>
            <a:endParaRPr lang="es-ES"/>
          </a:p>
        </p:txBody>
      </p:sp>
    </p:spTree>
    <p:extLst>
      <p:ext uri="{BB962C8B-B14F-4D97-AF65-F5344CB8AC3E}">
        <p14:creationId xmlns:p14="http://schemas.microsoft.com/office/powerpoint/2010/main" xmlns="" val="3162629352"/>
      </p:ext>
    </p:extLst>
  </p:cSld>
  <p:clrMapOvr>
    <a:masterClrMapping/>
  </p:clrMapOvr>
  <p:extLst>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782833-E0EE-4099-8963-D38FA2F8ABA7}" type="datetimeFigureOut">
              <a:rPr lang="es-ES" smtClean="0"/>
              <a:pPr/>
              <a:t>11/05/2020</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141FF5A4-8E2A-45A5-9732-F4304E7A615C}" type="slidenum">
              <a:rPr lang="es-ES" smtClean="0"/>
              <a:pPr/>
              <a:t>‹Nº›</a:t>
            </a:fld>
            <a:endParaRPr lang="es-ES"/>
          </a:p>
        </p:txBody>
      </p:sp>
    </p:spTree>
    <p:extLst>
      <p:ext uri="{BB962C8B-B14F-4D97-AF65-F5344CB8AC3E}">
        <p14:creationId xmlns:p14="http://schemas.microsoft.com/office/powerpoint/2010/main" xmlns="" val="306699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782833-E0EE-4099-8963-D38FA2F8ABA7}" type="datetimeFigureOut">
              <a:rPr lang="es-ES" smtClean="0"/>
              <a:pPr/>
              <a:t>11/05/2020</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141FF5A4-8E2A-45A5-9732-F4304E7A615C}" type="slidenum">
              <a:rPr lang="es-ES" smtClean="0"/>
              <a:pPr/>
              <a:t>‹Nº›</a:t>
            </a:fld>
            <a:endParaRPr lang="es-ES"/>
          </a:p>
        </p:txBody>
      </p:sp>
    </p:spTree>
    <p:extLst>
      <p:ext uri="{BB962C8B-B14F-4D97-AF65-F5344CB8AC3E}">
        <p14:creationId xmlns:p14="http://schemas.microsoft.com/office/powerpoint/2010/main" xmlns="" val="1994299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782833-E0EE-4099-8963-D38FA2F8ABA7}" type="datetimeFigureOut">
              <a:rPr lang="es-ES" smtClean="0"/>
              <a:pPr/>
              <a:t>11/05/2020</a:t>
            </a:fld>
            <a:endParaRPr lang="es-ES"/>
          </a:p>
        </p:txBody>
      </p:sp>
      <p:sp>
        <p:nvSpPr>
          <p:cNvPr id="6" name="Footer Placeholder 5"/>
          <p:cNvSpPr>
            <a:spLocks noGrp="1"/>
          </p:cNvSpPr>
          <p:nvPr>
            <p:ph type="ftr" sz="quarter" idx="11"/>
          </p:nvPr>
        </p:nvSpPr>
        <p:spPr/>
        <p:txBody>
          <a:bodyPr/>
          <a:lstStyle/>
          <a:p>
            <a:endParaRPr lang="es-E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141FF5A4-8E2A-45A5-9732-F4304E7A615C}" type="slidenum">
              <a:rPr lang="es-ES" smtClean="0"/>
              <a:pPr/>
              <a:t>‹Nº›</a:t>
            </a:fld>
            <a:endParaRPr lang="es-ES"/>
          </a:p>
        </p:txBody>
      </p:sp>
    </p:spTree>
    <p:extLst>
      <p:ext uri="{BB962C8B-B14F-4D97-AF65-F5344CB8AC3E}">
        <p14:creationId xmlns:p14="http://schemas.microsoft.com/office/powerpoint/2010/main" xmlns="" val="462758220"/>
      </p:ext>
    </p:extLst>
  </p:cSld>
  <p:clrMapOvr>
    <a:masterClrMapping/>
  </p:clrMapOvr>
  <p:extLst>
    <p:ext uri="{DCECCB84-F9BA-43D5-87BE-67443E8EF086}">
      <p15:sldGuideLst xmlns:p15="http://schemas.microsoft.com/office/powerpoint/2012/main" xmlns=""/>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782833-E0EE-4099-8963-D38FA2F8ABA7}" type="datetimeFigureOut">
              <a:rPr lang="es-ES" smtClean="0"/>
              <a:pPr/>
              <a:t>11/05/2020</a:t>
            </a:fld>
            <a:endParaRPr lang="es-E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141FF5A4-8E2A-45A5-9732-F4304E7A615C}" type="slidenum">
              <a:rPr lang="es-ES" smtClean="0"/>
              <a:pPr/>
              <a:t>‹Nº›</a:t>
            </a:fld>
            <a:endParaRPr lang="es-ES"/>
          </a:p>
        </p:txBody>
      </p:sp>
    </p:spTree>
    <p:extLst>
      <p:ext uri="{BB962C8B-B14F-4D97-AF65-F5344CB8AC3E}">
        <p14:creationId xmlns:p14="http://schemas.microsoft.com/office/powerpoint/2010/main" xmlns="" val="1477440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782833-E0EE-4099-8963-D38FA2F8ABA7}" type="datetimeFigureOut">
              <a:rPr lang="es-ES" smtClean="0"/>
              <a:pPr/>
              <a:t>11/05/2020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41FF5A4-8E2A-45A5-9732-F4304E7A615C}" type="slidenum">
              <a:rPr lang="es-ES" smtClean="0"/>
              <a:pPr/>
              <a:t>‹Nº›</a:t>
            </a:fld>
            <a:endParaRPr lang="es-ES"/>
          </a:p>
        </p:txBody>
      </p:sp>
    </p:spTree>
    <p:extLst>
      <p:ext uri="{BB962C8B-B14F-4D97-AF65-F5344CB8AC3E}">
        <p14:creationId xmlns:p14="http://schemas.microsoft.com/office/powerpoint/2010/main" xmlns="" val="3694051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782833-E0EE-4099-8963-D38FA2F8ABA7}" type="datetimeFigureOut">
              <a:rPr lang="es-ES" smtClean="0"/>
              <a:pPr/>
              <a:t>11/05/2020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41FF5A4-8E2A-45A5-9732-F4304E7A615C}" type="slidenum">
              <a:rPr lang="es-ES" smtClean="0"/>
              <a:pPr/>
              <a:t>‹Nº›</a:t>
            </a:fld>
            <a:endParaRPr lang="es-ES"/>
          </a:p>
        </p:txBody>
      </p:sp>
    </p:spTree>
    <p:extLst>
      <p:ext uri="{BB962C8B-B14F-4D97-AF65-F5344CB8AC3E}">
        <p14:creationId xmlns:p14="http://schemas.microsoft.com/office/powerpoint/2010/main" xmlns="" val="3463670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3A782833-E0EE-4099-8963-D38FA2F8ABA7}" type="datetimeFigureOut">
              <a:rPr lang="es-ES" smtClean="0"/>
              <a:pPr/>
              <a:t>11/05/2020</a:t>
            </a:fld>
            <a:endParaRPr lang="es-E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s-E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xmlns="">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141FF5A4-8E2A-45A5-9732-F4304E7A615C}" type="slidenum">
              <a:rPr lang="es-ES" smtClean="0"/>
              <a:pPr/>
              <a:t>‹Nº›</a:t>
            </a:fld>
            <a:endParaRPr lang="es-ES"/>
          </a:p>
        </p:txBody>
      </p:sp>
    </p:spTree>
    <p:extLst>
      <p:ext uri="{BB962C8B-B14F-4D97-AF65-F5344CB8AC3E}">
        <p14:creationId xmlns:p14="http://schemas.microsoft.com/office/powerpoint/2010/main" xmlns="" val="332212698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xmlns=""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media" Target="../media/media2.mp4"/><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media" Target="../media/media3.mp4"/><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hyperlink" Target="https://es.wikipedia.org/wiki/Edgar_Allan_Poe" TargetMode="External"/><Relationship Id="rId2" Type="http://schemas.openxmlformats.org/officeDocument/2006/relationships/hyperlink" Target="https://macabro.mx/letrasmacabras-poe-en-la-cultura-popular-un-breve-repaso/" TargetMode="External"/><Relationship Id="rId1" Type="http://schemas.openxmlformats.org/officeDocument/2006/relationships/slideLayout" Target="../slideLayouts/slideLayout2.xml"/><Relationship Id="rId5" Type="http://schemas.openxmlformats.org/officeDocument/2006/relationships/hyperlink" Target="https://scifi.stackexchange.com/questions/38096/how-closely-does-our-current-image-of-cthulhu-match-hp-lovecrafts-description" TargetMode="External"/><Relationship Id="rId4" Type="http://schemas.openxmlformats.org/officeDocument/2006/relationships/hyperlink" Target="https://es.wikipedia.org/wiki/Howard_Phillips_Lovecraft"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11DEBD-0E90-4031-93E6-63E06E4DD2B6}"/>
              </a:ext>
            </a:extLst>
          </p:cNvPr>
          <p:cNvSpPr>
            <a:spLocks noGrp="1"/>
          </p:cNvSpPr>
          <p:nvPr>
            <p:ph type="ctrTitle"/>
          </p:nvPr>
        </p:nvSpPr>
        <p:spPr/>
        <p:txBody>
          <a:bodyPr/>
          <a:lstStyle/>
          <a:p>
            <a:r>
              <a:rPr lang="es-ES" dirty="0"/>
              <a:t>Pilares de terror moderno</a:t>
            </a:r>
          </a:p>
        </p:txBody>
      </p:sp>
      <p:sp>
        <p:nvSpPr>
          <p:cNvPr id="3" name="Subtitle 2">
            <a:extLst>
              <a:ext uri="{FF2B5EF4-FFF2-40B4-BE49-F238E27FC236}">
                <a16:creationId xmlns:a16="http://schemas.microsoft.com/office/drawing/2014/main" xmlns="" id="{A8000B29-8A07-4E02-AC54-44CC979C9564}"/>
              </a:ext>
            </a:extLst>
          </p:cNvPr>
          <p:cNvSpPr>
            <a:spLocks noGrp="1"/>
          </p:cNvSpPr>
          <p:nvPr>
            <p:ph type="subTitle" idx="1"/>
          </p:nvPr>
        </p:nvSpPr>
        <p:spPr/>
        <p:txBody>
          <a:bodyPr/>
          <a:lstStyle/>
          <a:p>
            <a:r>
              <a:rPr lang="es-ES" dirty="0"/>
              <a:t>Samuel Cerdera García</a:t>
            </a:r>
          </a:p>
        </p:txBody>
      </p:sp>
    </p:spTree>
    <p:extLst>
      <p:ext uri="{BB962C8B-B14F-4D97-AF65-F5344CB8AC3E}">
        <p14:creationId xmlns:p14="http://schemas.microsoft.com/office/powerpoint/2010/main" xmlns="" val="1239666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187243-8E1A-4C59-B876-1953BCAE24A9}"/>
              </a:ext>
            </a:extLst>
          </p:cNvPr>
          <p:cNvSpPr>
            <a:spLocks noGrp="1"/>
          </p:cNvSpPr>
          <p:nvPr>
            <p:ph type="title"/>
          </p:nvPr>
        </p:nvSpPr>
        <p:spPr>
          <a:xfrm>
            <a:off x="1069848" y="484632"/>
            <a:ext cx="10058400" cy="997939"/>
          </a:xfrm>
        </p:spPr>
        <p:txBody>
          <a:bodyPr/>
          <a:lstStyle/>
          <a:p>
            <a:pPr algn="ctr"/>
            <a:r>
              <a:rPr lang="es-ES" dirty="0"/>
              <a:t>Edgar </a:t>
            </a:r>
            <a:r>
              <a:rPr lang="es-ES" dirty="0" err="1"/>
              <a:t>allan</a:t>
            </a:r>
            <a:r>
              <a:rPr lang="es-ES" dirty="0"/>
              <a:t> </a:t>
            </a:r>
            <a:r>
              <a:rPr lang="es-ES" dirty="0" err="1"/>
              <a:t>poe</a:t>
            </a:r>
            <a:endParaRPr lang="es-ES" dirty="0"/>
          </a:p>
        </p:txBody>
      </p:sp>
      <p:sp>
        <p:nvSpPr>
          <p:cNvPr id="3" name="Content Placeholder 2">
            <a:extLst>
              <a:ext uri="{FF2B5EF4-FFF2-40B4-BE49-F238E27FC236}">
                <a16:creationId xmlns:a16="http://schemas.microsoft.com/office/drawing/2014/main" xmlns="" id="{29370339-9533-4E28-91D9-FB887524366C}"/>
              </a:ext>
            </a:extLst>
          </p:cNvPr>
          <p:cNvSpPr>
            <a:spLocks noGrp="1"/>
          </p:cNvSpPr>
          <p:nvPr>
            <p:ph idx="1"/>
          </p:nvPr>
        </p:nvSpPr>
        <p:spPr/>
        <p:txBody>
          <a:bodyPr>
            <a:normAutofit/>
          </a:bodyPr>
          <a:lstStyle/>
          <a:p>
            <a:pPr marL="0" indent="0">
              <a:buNone/>
            </a:pPr>
            <a:endParaRPr lang="es-ES" sz="3600" dirty="0"/>
          </a:p>
        </p:txBody>
      </p:sp>
      <p:pic>
        <p:nvPicPr>
          <p:cNvPr id="5" name="Picture 4">
            <a:extLst>
              <a:ext uri="{FF2B5EF4-FFF2-40B4-BE49-F238E27FC236}">
                <a16:creationId xmlns:a16="http://schemas.microsoft.com/office/drawing/2014/main" xmlns="" id="{B727A796-D21E-4796-AD08-78F7A2082C71}"/>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296793" y="1716266"/>
            <a:ext cx="3453922" cy="4861075"/>
          </a:xfrm>
          <a:prstGeom prst="rect">
            <a:avLst/>
          </a:prstGeom>
        </p:spPr>
      </p:pic>
    </p:spTree>
    <p:extLst>
      <p:ext uri="{BB962C8B-B14F-4D97-AF65-F5344CB8AC3E}">
        <p14:creationId xmlns:p14="http://schemas.microsoft.com/office/powerpoint/2010/main" xmlns="" val="1237237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3EC6006-C1AA-4201-A319-39D7C5362538}"/>
              </a:ext>
            </a:extLst>
          </p:cNvPr>
          <p:cNvSpPr>
            <a:spLocks noGrp="1"/>
          </p:cNvSpPr>
          <p:nvPr>
            <p:ph idx="1"/>
          </p:nvPr>
        </p:nvSpPr>
        <p:spPr>
          <a:xfrm>
            <a:off x="1069848" y="497150"/>
            <a:ext cx="10058400" cy="5675050"/>
          </a:xfrm>
        </p:spPr>
        <p:txBody>
          <a:bodyPr/>
          <a:lstStyle/>
          <a:p>
            <a:r>
              <a:rPr lang="es-ES" dirty="0"/>
              <a:t>Vida corta (1809 – 1949) pero intensa y marcada por la drogadicción.</a:t>
            </a:r>
          </a:p>
          <a:p>
            <a:r>
              <a:rPr lang="es-ES" dirty="0"/>
              <a:t>Ejemplo perfecto de la decadencia del Romanticismo: murió completamente arruinado y se cree que por múltiples razones: delirium tremens, sífilis, epilepsia… Algunas de ellas derivadas de sus excesos.</a:t>
            </a:r>
          </a:p>
          <a:p>
            <a:r>
              <a:rPr lang="es-ES" dirty="0"/>
              <a:t>Obras importantes:</a:t>
            </a:r>
          </a:p>
          <a:p>
            <a:endParaRPr lang="es-ES" dirty="0"/>
          </a:p>
          <a:p>
            <a:endParaRPr lang="es-ES" dirty="0"/>
          </a:p>
          <a:p>
            <a:endParaRPr lang="es-ES" dirty="0"/>
          </a:p>
        </p:txBody>
      </p:sp>
      <p:pic>
        <p:nvPicPr>
          <p:cNvPr id="5" name="Picture 4">
            <a:extLst>
              <a:ext uri="{FF2B5EF4-FFF2-40B4-BE49-F238E27FC236}">
                <a16:creationId xmlns:a16="http://schemas.microsoft.com/office/drawing/2014/main" xmlns="" id="{BCD5F8E8-D453-4848-9321-0537C03D27D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787336" y="2494625"/>
            <a:ext cx="2878559" cy="4003829"/>
          </a:xfrm>
          <a:prstGeom prst="rect">
            <a:avLst/>
          </a:prstGeom>
        </p:spPr>
      </p:pic>
      <p:pic>
        <p:nvPicPr>
          <p:cNvPr id="7" name="Picture 6">
            <a:extLst>
              <a:ext uri="{FF2B5EF4-FFF2-40B4-BE49-F238E27FC236}">
                <a16:creationId xmlns:a16="http://schemas.microsoft.com/office/drawing/2014/main" xmlns="" id="{BBF05911-F066-406B-8160-8771D6CE4402}"/>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118567" y="2403628"/>
            <a:ext cx="2557008" cy="4185822"/>
          </a:xfrm>
          <a:prstGeom prst="rect">
            <a:avLst/>
          </a:prstGeom>
        </p:spPr>
      </p:pic>
    </p:spTree>
    <p:extLst>
      <p:ext uri="{BB962C8B-B14F-4D97-AF65-F5344CB8AC3E}">
        <p14:creationId xmlns:p14="http://schemas.microsoft.com/office/powerpoint/2010/main" xmlns="" val="122230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D24183-A992-4056-912D-EF582104CD3B}"/>
              </a:ext>
            </a:extLst>
          </p:cNvPr>
          <p:cNvSpPr>
            <a:spLocks noGrp="1"/>
          </p:cNvSpPr>
          <p:nvPr>
            <p:ph type="title"/>
          </p:nvPr>
        </p:nvSpPr>
        <p:spPr/>
        <p:txBody>
          <a:bodyPr/>
          <a:lstStyle/>
          <a:p>
            <a:r>
              <a:rPr lang="es-ES" dirty="0"/>
              <a:t>Influencia en la cultura popular</a:t>
            </a:r>
          </a:p>
        </p:txBody>
      </p:sp>
      <p:sp>
        <p:nvSpPr>
          <p:cNvPr id="3" name="Content Placeholder 2">
            <a:extLst>
              <a:ext uri="{FF2B5EF4-FFF2-40B4-BE49-F238E27FC236}">
                <a16:creationId xmlns:a16="http://schemas.microsoft.com/office/drawing/2014/main" xmlns="" id="{A203E9BB-207A-438F-9DF0-6EF314DFB36F}"/>
              </a:ext>
            </a:extLst>
          </p:cNvPr>
          <p:cNvSpPr>
            <a:spLocks noGrp="1"/>
          </p:cNvSpPr>
          <p:nvPr>
            <p:ph idx="1"/>
          </p:nvPr>
        </p:nvSpPr>
        <p:spPr/>
        <p:txBody>
          <a:bodyPr>
            <a:normAutofit lnSpcReduction="10000"/>
          </a:bodyPr>
          <a:lstStyle/>
          <a:p>
            <a:r>
              <a:rPr lang="es-ES" dirty="0"/>
              <a:t>Los Simpson y su adaptación del poema “El cuervo” en su episodio especial para Halloween (narrado por Julio Núñez).</a:t>
            </a:r>
          </a:p>
          <a:p>
            <a:r>
              <a:rPr lang="es-ES" dirty="0"/>
              <a:t>Música inspirada en su obra: “</a:t>
            </a:r>
            <a:r>
              <a:rPr lang="es-ES" dirty="0" err="1"/>
              <a:t>Nevermore</a:t>
            </a:r>
            <a:r>
              <a:rPr lang="es-ES" dirty="0"/>
              <a:t>” de Queen, </a:t>
            </a:r>
            <a:r>
              <a:rPr lang="en-US" dirty="0"/>
              <a:t>“Murders in the Rue Morgue” (album) de Iron Maiden, “</a:t>
            </a:r>
            <a:r>
              <a:rPr lang="en-US" dirty="0" err="1"/>
              <a:t>Corazón</a:t>
            </a:r>
            <a:r>
              <a:rPr lang="en-US" dirty="0"/>
              <a:t> </a:t>
            </a:r>
            <a:r>
              <a:rPr lang="en-US" dirty="0" err="1"/>
              <a:t>delator</a:t>
            </a:r>
            <a:r>
              <a:rPr lang="en-US" dirty="0"/>
              <a:t>” de Soda Stereo…</a:t>
            </a:r>
          </a:p>
          <a:p>
            <a:r>
              <a:rPr lang="en-US" dirty="0" err="1"/>
              <a:t>Películas</a:t>
            </a:r>
            <a:r>
              <a:rPr lang="en-US" dirty="0"/>
              <a:t> de sus </a:t>
            </a:r>
            <a:r>
              <a:rPr lang="en-US" dirty="0" err="1"/>
              <a:t>narraciones</a:t>
            </a:r>
            <a:r>
              <a:rPr lang="en-US" dirty="0"/>
              <a:t>:</a:t>
            </a:r>
          </a:p>
          <a:p>
            <a:pPr lvl="1">
              <a:buFont typeface="Wingdings" panose="05000000000000000000" pitchFamily="2" charset="2"/>
              <a:buChar char="v"/>
            </a:pPr>
            <a:r>
              <a:rPr lang="en-US" i="1" dirty="0"/>
              <a:t>House of Usher</a:t>
            </a:r>
            <a:r>
              <a:rPr lang="en-US" dirty="0"/>
              <a:t> (1960) </a:t>
            </a:r>
          </a:p>
          <a:p>
            <a:pPr lvl="1">
              <a:buFont typeface="Wingdings" panose="05000000000000000000" pitchFamily="2" charset="2"/>
              <a:buChar char="v"/>
            </a:pPr>
            <a:r>
              <a:rPr lang="en-US" i="1" dirty="0"/>
              <a:t>The pit and the pendulum</a:t>
            </a:r>
            <a:r>
              <a:rPr lang="en-US" dirty="0"/>
              <a:t> (1961)</a:t>
            </a:r>
          </a:p>
          <a:p>
            <a:pPr lvl="1">
              <a:buFont typeface="Wingdings" panose="05000000000000000000" pitchFamily="2" charset="2"/>
              <a:buChar char="v"/>
            </a:pPr>
            <a:r>
              <a:rPr lang="en-US" i="1" dirty="0"/>
              <a:t>The Raven</a:t>
            </a:r>
            <a:r>
              <a:rPr lang="en-US" dirty="0"/>
              <a:t> (1963)</a:t>
            </a:r>
          </a:p>
          <a:p>
            <a:pPr lvl="1">
              <a:buFont typeface="Wingdings" panose="05000000000000000000" pitchFamily="2" charset="2"/>
              <a:buChar char="v"/>
            </a:pPr>
            <a:r>
              <a:rPr lang="en-US" i="1" dirty="0"/>
              <a:t>The masque of the Red Death</a:t>
            </a:r>
            <a:r>
              <a:rPr lang="en-US" dirty="0"/>
              <a:t> (1964)</a:t>
            </a:r>
          </a:p>
          <a:p>
            <a:pPr lvl="1">
              <a:buFont typeface="Wingdings" panose="05000000000000000000" pitchFamily="2" charset="2"/>
              <a:buChar char="v"/>
            </a:pPr>
            <a:r>
              <a:rPr lang="en-US" i="1" dirty="0"/>
              <a:t>The tomb of Ligeia</a:t>
            </a:r>
            <a:r>
              <a:rPr lang="en-US" dirty="0"/>
              <a:t> (1965)</a:t>
            </a:r>
            <a:endParaRPr lang="es-ES" dirty="0"/>
          </a:p>
          <a:p>
            <a:pPr lvl="1">
              <a:buFont typeface="Wingdings" panose="05000000000000000000" pitchFamily="2" charset="2"/>
              <a:buChar char="v"/>
            </a:pPr>
            <a:endParaRPr lang="es-ES" dirty="0"/>
          </a:p>
          <a:p>
            <a:pPr marL="0" indent="0">
              <a:buNone/>
            </a:pPr>
            <a:r>
              <a:rPr lang="en-US" dirty="0" err="1"/>
              <a:t>Su</a:t>
            </a:r>
            <a:r>
              <a:rPr lang="en-US" dirty="0"/>
              <a:t> </a:t>
            </a:r>
            <a:r>
              <a:rPr lang="en-US" dirty="0" err="1"/>
              <a:t>estilo</a:t>
            </a:r>
            <a:r>
              <a:rPr lang="en-US" dirty="0"/>
              <a:t>, al ser </a:t>
            </a:r>
            <a:r>
              <a:rPr lang="en-US" dirty="0" err="1"/>
              <a:t>más</a:t>
            </a:r>
            <a:r>
              <a:rPr lang="en-US" dirty="0"/>
              <a:t> </a:t>
            </a:r>
            <a:r>
              <a:rPr lang="en-US" dirty="0" err="1"/>
              <a:t>arcaico</a:t>
            </a:r>
            <a:r>
              <a:rPr lang="en-US" dirty="0"/>
              <a:t> y </a:t>
            </a:r>
            <a:r>
              <a:rPr lang="en-US" dirty="0" err="1"/>
              <a:t>poético</a:t>
            </a:r>
            <a:r>
              <a:rPr lang="en-US" dirty="0"/>
              <a:t> que el de </a:t>
            </a:r>
            <a:r>
              <a:rPr lang="en-US" dirty="0" err="1"/>
              <a:t>otros</a:t>
            </a:r>
            <a:r>
              <a:rPr lang="en-US" dirty="0"/>
              <a:t>, </a:t>
            </a:r>
            <a:r>
              <a:rPr lang="en-US" dirty="0" err="1"/>
              <a:t>hace</a:t>
            </a:r>
            <a:r>
              <a:rPr lang="en-US" dirty="0"/>
              <a:t> que sea </a:t>
            </a:r>
            <a:r>
              <a:rPr lang="en-US" dirty="0" err="1"/>
              <a:t>difícil</a:t>
            </a:r>
            <a:r>
              <a:rPr lang="en-US" dirty="0"/>
              <a:t> </a:t>
            </a:r>
            <a:r>
              <a:rPr lang="en-US" dirty="0" err="1"/>
              <a:t>adaptarlo</a:t>
            </a:r>
            <a:r>
              <a:rPr lang="en-US" dirty="0"/>
              <a:t> a </a:t>
            </a:r>
            <a:r>
              <a:rPr lang="en-US" dirty="0" err="1"/>
              <a:t>día</a:t>
            </a:r>
            <a:r>
              <a:rPr lang="en-US" dirty="0"/>
              <a:t> de hoy </a:t>
            </a:r>
            <a:r>
              <a:rPr lang="en-US" dirty="0" err="1"/>
              <a:t>en</a:t>
            </a:r>
            <a:r>
              <a:rPr lang="en-US" dirty="0"/>
              <a:t> lo </a:t>
            </a:r>
            <a:r>
              <a:rPr lang="en-US" dirty="0" err="1"/>
              <a:t>cinematográfico</a:t>
            </a:r>
            <a:r>
              <a:rPr lang="en-US" dirty="0"/>
              <a:t>.</a:t>
            </a:r>
          </a:p>
        </p:txBody>
      </p:sp>
    </p:spTree>
    <p:extLst>
      <p:ext uri="{BB962C8B-B14F-4D97-AF65-F5344CB8AC3E}">
        <p14:creationId xmlns:p14="http://schemas.microsoft.com/office/powerpoint/2010/main" xmlns="" val="2365615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D07314-3945-4AD5-94AA-A95541ED528F}"/>
              </a:ext>
            </a:extLst>
          </p:cNvPr>
          <p:cNvSpPr>
            <a:spLocks noGrp="1"/>
          </p:cNvSpPr>
          <p:nvPr>
            <p:ph type="title"/>
          </p:nvPr>
        </p:nvSpPr>
        <p:spPr>
          <a:xfrm>
            <a:off x="1069848" y="484632"/>
            <a:ext cx="10058400" cy="456401"/>
          </a:xfrm>
        </p:spPr>
        <p:txBody>
          <a:bodyPr>
            <a:normAutofit fontScale="90000"/>
          </a:bodyPr>
          <a:lstStyle/>
          <a:p>
            <a:pPr algn="ctr"/>
            <a:r>
              <a:rPr lang="es-ES" dirty="0"/>
              <a:t>El cuervo</a:t>
            </a:r>
          </a:p>
        </p:txBody>
      </p:sp>
      <p:sp>
        <p:nvSpPr>
          <p:cNvPr id="3" name="Content Placeholder 2">
            <a:extLst>
              <a:ext uri="{FF2B5EF4-FFF2-40B4-BE49-F238E27FC236}">
                <a16:creationId xmlns:a16="http://schemas.microsoft.com/office/drawing/2014/main" xmlns="" id="{C0FA6980-CFD3-4018-B4D8-4A62C0732878}"/>
              </a:ext>
            </a:extLst>
          </p:cNvPr>
          <p:cNvSpPr>
            <a:spLocks noGrp="1"/>
          </p:cNvSpPr>
          <p:nvPr>
            <p:ph idx="1"/>
          </p:nvPr>
        </p:nvSpPr>
        <p:spPr>
          <a:xfrm>
            <a:off x="1069848" y="1305017"/>
            <a:ext cx="10058400" cy="4867183"/>
          </a:xfrm>
        </p:spPr>
        <p:txBody>
          <a:bodyPr>
            <a:normAutofit fontScale="85000" lnSpcReduction="20000"/>
          </a:bodyPr>
          <a:lstStyle/>
          <a:p>
            <a:pPr algn="ctr" fontAlgn="base"/>
            <a:r>
              <a:rPr lang="es-ES" dirty="0"/>
              <a:t>XVI</a:t>
            </a:r>
            <a:br>
              <a:rPr lang="es-ES" dirty="0"/>
            </a:br>
            <a:r>
              <a:rPr lang="es-ES" dirty="0"/>
              <a:t>«Profeta, dije, o diablo, infausto cuervo</a:t>
            </a:r>
            <a:br>
              <a:rPr lang="es-ES" dirty="0"/>
            </a:br>
            <a:r>
              <a:rPr lang="es-ES" dirty="0"/>
              <a:t>por Dios, por mí, por mi dolor acerbo,</a:t>
            </a:r>
            <a:br>
              <a:rPr lang="es-ES" dirty="0"/>
            </a:br>
            <a:r>
              <a:rPr lang="es-ES" dirty="0"/>
              <a:t>por tu poder fatal</a:t>
            </a:r>
            <a:br>
              <a:rPr lang="es-ES" dirty="0"/>
            </a:br>
            <a:r>
              <a:rPr lang="es-ES" dirty="0"/>
              <a:t>dime si alguna vez a Leonora</a:t>
            </a:r>
            <a:br>
              <a:rPr lang="es-ES" dirty="0"/>
            </a:br>
            <a:r>
              <a:rPr lang="es-ES" dirty="0"/>
              <a:t>volveré a ver en la eternal aurora</a:t>
            </a:r>
            <a:br>
              <a:rPr lang="es-ES" dirty="0"/>
            </a:br>
            <a:r>
              <a:rPr lang="es-ES" dirty="0"/>
              <a:t>donde feliz con los querubes mora »;</a:t>
            </a:r>
            <a:br>
              <a:rPr lang="es-ES" dirty="0"/>
            </a:br>
            <a:r>
              <a:rPr lang="es-ES" dirty="0"/>
              <a:t>dijo el cuervo: «¡Jamás! »</a:t>
            </a:r>
          </a:p>
          <a:p>
            <a:pPr algn="ctr" fontAlgn="base"/>
            <a:r>
              <a:rPr lang="es-ES" dirty="0"/>
              <a:t>XVII</a:t>
            </a:r>
            <a:br>
              <a:rPr lang="es-ES" dirty="0"/>
            </a:br>
            <a:r>
              <a:rPr lang="es-ES" dirty="0"/>
              <a:t>«Sea tal palabra la postrera</a:t>
            </a:r>
            <a:br>
              <a:rPr lang="es-ES" dirty="0"/>
            </a:br>
            <a:r>
              <a:rPr lang="es-ES" dirty="0"/>
              <a:t>retorna a la plutónica rivera,»</a:t>
            </a:r>
            <a:br>
              <a:rPr lang="es-ES" dirty="0"/>
            </a:br>
            <a:r>
              <a:rPr lang="es-ES" dirty="0"/>
              <a:t>grité: «¡No vuelvas más,</a:t>
            </a:r>
            <a:br>
              <a:rPr lang="es-ES" dirty="0"/>
            </a:br>
            <a:r>
              <a:rPr lang="es-ES" dirty="0"/>
              <a:t>no dejes ni una huella, ni una pluma</a:t>
            </a:r>
            <a:br>
              <a:rPr lang="es-ES" dirty="0"/>
            </a:br>
            <a:r>
              <a:rPr lang="es-ES" dirty="0"/>
              <a:t>y mi espíritu envuelto en densa bruma</a:t>
            </a:r>
            <a:br>
              <a:rPr lang="es-ES" dirty="0"/>
            </a:br>
            <a:r>
              <a:rPr lang="es-ES" dirty="0"/>
              <a:t>libra por fin el peso que le abruma! »</a:t>
            </a:r>
            <a:br>
              <a:rPr lang="es-ES" dirty="0"/>
            </a:br>
            <a:r>
              <a:rPr lang="es-ES" dirty="0"/>
              <a:t>dijo el cuervo: «¡Jamás! »</a:t>
            </a:r>
          </a:p>
          <a:p>
            <a:pPr algn="ctr" fontAlgn="base"/>
            <a:r>
              <a:rPr lang="es-ES" dirty="0"/>
              <a:t>XVIII</a:t>
            </a:r>
            <a:br>
              <a:rPr lang="es-ES" dirty="0"/>
            </a:br>
            <a:r>
              <a:rPr lang="es-ES" dirty="0"/>
              <a:t>Y el cuervo inmóvil, fúnebre y adusto</a:t>
            </a:r>
            <a:br>
              <a:rPr lang="es-ES" dirty="0"/>
            </a:br>
            <a:r>
              <a:rPr lang="es-ES" dirty="0"/>
              <a:t>sigue siempre de Palas sobre el busto</a:t>
            </a:r>
            <a:br>
              <a:rPr lang="es-ES" dirty="0"/>
            </a:br>
            <a:r>
              <a:rPr lang="es-ES" dirty="0"/>
              <a:t>y bajo mi fanal,</a:t>
            </a:r>
            <a:br>
              <a:rPr lang="es-ES" dirty="0"/>
            </a:br>
            <a:r>
              <a:rPr lang="es-ES" dirty="0"/>
              <a:t>proyecta mancha lúgubre en la alfombra</a:t>
            </a:r>
            <a:br>
              <a:rPr lang="es-ES" dirty="0"/>
            </a:br>
            <a:r>
              <a:rPr lang="es-ES" dirty="0"/>
              <a:t>y su mirada de demonio asombra…</a:t>
            </a:r>
            <a:br>
              <a:rPr lang="es-ES" dirty="0"/>
            </a:br>
            <a:r>
              <a:rPr lang="es-ES" dirty="0"/>
              <a:t>¡Ay! ¿Mi alma enlutada de su sombra</a:t>
            </a:r>
            <a:br>
              <a:rPr lang="es-ES" dirty="0"/>
            </a:br>
            <a:r>
              <a:rPr lang="es-ES" dirty="0"/>
              <a:t>se librará? ¡Jamás!</a:t>
            </a:r>
          </a:p>
          <a:p>
            <a:endParaRPr lang="es-ES" dirty="0"/>
          </a:p>
        </p:txBody>
      </p:sp>
    </p:spTree>
    <p:extLst>
      <p:ext uri="{BB962C8B-B14F-4D97-AF65-F5344CB8AC3E}">
        <p14:creationId xmlns:p14="http://schemas.microsoft.com/office/powerpoint/2010/main" xmlns="" val="1073644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l cuervo de los Simpson">
            <a:hlinkClick r:id="" action="ppaction://media"/>
            <a:extLst>
              <a:ext uri="{FF2B5EF4-FFF2-40B4-BE49-F238E27FC236}">
                <a16:creationId xmlns:a16="http://schemas.microsoft.com/office/drawing/2014/main" xmlns="" id="{332B3DCD-AD93-43F4-BE29-6764B42D4D1E}"/>
              </a:ext>
            </a:extLst>
          </p:cNvPr>
          <p:cNvPicPr>
            <a:picLocks noGrp="1" noChangeAspect="1"/>
          </p:cNvPicPr>
          <p:nvPr>
            <p:ph idx="1"/>
            <a:videoFile r:link="rId1"/>
            <p:extLst>
              <p:ext uri="{DAA4B4D4-6D71-4841-9C94-3DE7FCFB9230}">
                <p14:media xmlns:p14="http://schemas.microsoft.com/office/powerpoint/2010/main" xmlns="" r:embed="rId3"/>
              </p:ext>
            </p:extLst>
          </p:nvPr>
        </p:nvPicPr>
        <p:blipFill>
          <a:blip r:embed="rId4"/>
          <a:stretch>
            <a:fillRect/>
          </a:stretch>
        </p:blipFill>
        <p:spPr>
          <a:xfrm>
            <a:off x="2405063" y="861134"/>
            <a:ext cx="7389812" cy="5311066"/>
          </a:xfrm>
        </p:spPr>
      </p:pic>
    </p:spTree>
    <p:extLst>
      <p:ext uri="{BB962C8B-B14F-4D97-AF65-F5344CB8AC3E}">
        <p14:creationId xmlns:p14="http://schemas.microsoft.com/office/powerpoint/2010/main" xmlns="" val="206003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67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216957-4E17-4874-AC42-4E84BDDF8793}"/>
              </a:ext>
            </a:extLst>
          </p:cNvPr>
          <p:cNvSpPr>
            <a:spLocks noGrp="1"/>
          </p:cNvSpPr>
          <p:nvPr>
            <p:ph type="title"/>
          </p:nvPr>
        </p:nvSpPr>
        <p:spPr>
          <a:xfrm>
            <a:off x="1069848" y="124287"/>
            <a:ext cx="10058400" cy="1819923"/>
          </a:xfrm>
        </p:spPr>
        <p:txBody>
          <a:bodyPr/>
          <a:lstStyle/>
          <a:p>
            <a:pPr algn="ctr"/>
            <a:r>
              <a:rPr lang="es-ES" dirty="0"/>
              <a:t>H.P. LOVECRAFT</a:t>
            </a:r>
          </a:p>
        </p:txBody>
      </p:sp>
      <p:pic>
        <p:nvPicPr>
          <p:cNvPr id="5" name="Content Placeholder 4">
            <a:extLst>
              <a:ext uri="{FF2B5EF4-FFF2-40B4-BE49-F238E27FC236}">
                <a16:creationId xmlns:a16="http://schemas.microsoft.com/office/drawing/2014/main" xmlns="" id="{1BC90ECD-F079-440C-9B85-07FB94A048A6}"/>
              </a:ext>
            </a:extLst>
          </p:cNvPr>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4403368" y="1818766"/>
            <a:ext cx="3385264" cy="4607477"/>
          </a:xfrm>
        </p:spPr>
      </p:pic>
    </p:spTree>
    <p:extLst>
      <p:ext uri="{BB962C8B-B14F-4D97-AF65-F5344CB8AC3E}">
        <p14:creationId xmlns:p14="http://schemas.microsoft.com/office/powerpoint/2010/main" xmlns="" val="2753012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60C355D-CC8C-4E3A-A9F4-93341F98A80B}"/>
              </a:ext>
            </a:extLst>
          </p:cNvPr>
          <p:cNvSpPr>
            <a:spLocks noGrp="1"/>
          </p:cNvSpPr>
          <p:nvPr>
            <p:ph idx="1"/>
          </p:nvPr>
        </p:nvSpPr>
        <p:spPr>
          <a:xfrm>
            <a:off x="1069848" y="674703"/>
            <a:ext cx="10058400" cy="5497497"/>
          </a:xfrm>
        </p:spPr>
        <p:txBody>
          <a:bodyPr/>
          <a:lstStyle/>
          <a:p>
            <a:r>
              <a:rPr lang="es-ES" dirty="0"/>
              <a:t>No obtuvo el éxito en vida (1890-1937) y murió en un estado cercano a la pobreza.</a:t>
            </a:r>
          </a:p>
          <a:p>
            <a:r>
              <a:rPr lang="es-ES" dirty="0"/>
              <a:t>Participó en la famosa revista </a:t>
            </a:r>
            <a:r>
              <a:rPr lang="es-ES" i="1" dirty="0" err="1"/>
              <a:t>Weird</a:t>
            </a:r>
            <a:r>
              <a:rPr lang="es-ES" i="1" dirty="0"/>
              <a:t> Tales</a:t>
            </a:r>
          </a:p>
          <a:p>
            <a:r>
              <a:rPr lang="es-ES" dirty="0"/>
              <a:t>Es el creador del denominado </a:t>
            </a:r>
            <a:r>
              <a:rPr lang="es-ES" i="1" dirty="0"/>
              <a:t>Círculo de Lovecraft</a:t>
            </a:r>
            <a:r>
              <a:rPr lang="es-ES" dirty="0"/>
              <a:t>, un grupo de autores con los que compartía</a:t>
            </a:r>
          </a:p>
          <a:p>
            <a:r>
              <a:rPr lang="es-ES" dirty="0"/>
              <a:t>Era un racista convencido, atacando constantemente en sus textos a los negros.</a:t>
            </a:r>
          </a:p>
          <a:p>
            <a:r>
              <a:rPr lang="es-ES" dirty="0"/>
              <a:t>Principales obras:</a:t>
            </a:r>
          </a:p>
          <a:p>
            <a:endParaRPr lang="es-ES" dirty="0"/>
          </a:p>
          <a:p>
            <a:endParaRPr lang="es-ES" dirty="0"/>
          </a:p>
        </p:txBody>
      </p:sp>
      <p:pic>
        <p:nvPicPr>
          <p:cNvPr id="5" name="Picture 4">
            <a:extLst>
              <a:ext uri="{FF2B5EF4-FFF2-40B4-BE49-F238E27FC236}">
                <a16:creationId xmlns:a16="http://schemas.microsoft.com/office/drawing/2014/main" xmlns="" id="{D017187E-BD1C-44F3-8C40-04C593A0C9BE}"/>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736053" y="2805652"/>
            <a:ext cx="2400300" cy="3695700"/>
          </a:xfrm>
          <a:prstGeom prst="rect">
            <a:avLst/>
          </a:prstGeom>
        </p:spPr>
      </p:pic>
      <p:pic>
        <p:nvPicPr>
          <p:cNvPr id="7" name="Picture 6">
            <a:extLst>
              <a:ext uri="{FF2B5EF4-FFF2-40B4-BE49-F238E27FC236}">
                <a16:creationId xmlns:a16="http://schemas.microsoft.com/office/drawing/2014/main" xmlns="" id="{0397D0FD-56CA-4AFB-8561-0A56B41C603A}"/>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051861" y="2805652"/>
            <a:ext cx="2778896" cy="3705194"/>
          </a:xfrm>
          <a:prstGeom prst="rect">
            <a:avLst/>
          </a:prstGeom>
        </p:spPr>
      </p:pic>
    </p:spTree>
    <p:extLst>
      <p:ext uri="{BB962C8B-B14F-4D97-AF65-F5344CB8AC3E}">
        <p14:creationId xmlns:p14="http://schemas.microsoft.com/office/powerpoint/2010/main" xmlns="" val="3890789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CB63E5-96BD-47C6-B614-661561FEB0BE}"/>
              </a:ext>
            </a:extLst>
          </p:cNvPr>
          <p:cNvSpPr>
            <a:spLocks noGrp="1"/>
          </p:cNvSpPr>
          <p:nvPr>
            <p:ph type="title"/>
          </p:nvPr>
        </p:nvSpPr>
        <p:spPr>
          <a:xfrm>
            <a:off x="1069848" y="248576"/>
            <a:ext cx="10058400" cy="1091952"/>
          </a:xfrm>
        </p:spPr>
        <p:txBody>
          <a:bodyPr/>
          <a:lstStyle/>
          <a:p>
            <a:r>
              <a:rPr lang="es-ES" dirty="0"/>
              <a:t>Influencia en la cultura popular</a:t>
            </a:r>
          </a:p>
        </p:txBody>
      </p:sp>
      <p:sp>
        <p:nvSpPr>
          <p:cNvPr id="3" name="Content Placeholder 2">
            <a:extLst>
              <a:ext uri="{FF2B5EF4-FFF2-40B4-BE49-F238E27FC236}">
                <a16:creationId xmlns:a16="http://schemas.microsoft.com/office/drawing/2014/main" xmlns="" id="{3DCF79B0-2538-4068-B45D-6251A7A1C747}"/>
              </a:ext>
            </a:extLst>
          </p:cNvPr>
          <p:cNvSpPr>
            <a:spLocks noGrp="1"/>
          </p:cNvSpPr>
          <p:nvPr>
            <p:ph idx="1"/>
          </p:nvPr>
        </p:nvSpPr>
        <p:spPr>
          <a:xfrm>
            <a:off x="1069848" y="1740023"/>
            <a:ext cx="10058400" cy="4432177"/>
          </a:xfrm>
        </p:spPr>
        <p:txBody>
          <a:bodyPr/>
          <a:lstStyle/>
          <a:p>
            <a:r>
              <a:rPr lang="es-ES" dirty="0"/>
              <a:t>Cine: ha influenciado mucho, sobre todo en todo lo referente a entidades del espacio y el miedo a los desconocido del espacio. Criaturas deformes y horribles.</a:t>
            </a:r>
          </a:p>
          <a:p>
            <a:pPr lvl="1">
              <a:buFont typeface="Wingdings" panose="05000000000000000000" pitchFamily="2" charset="2"/>
              <a:buChar char="v"/>
            </a:pPr>
            <a:r>
              <a:rPr lang="es-ES" dirty="0"/>
              <a:t>Color </a:t>
            </a:r>
            <a:r>
              <a:rPr lang="es-ES" dirty="0" err="1"/>
              <a:t>Out</a:t>
            </a:r>
            <a:r>
              <a:rPr lang="es-ES" dirty="0"/>
              <a:t> </a:t>
            </a:r>
            <a:r>
              <a:rPr lang="es-ES" dirty="0" err="1"/>
              <a:t>of</a:t>
            </a:r>
            <a:r>
              <a:rPr lang="es-ES" dirty="0"/>
              <a:t> </a:t>
            </a:r>
            <a:r>
              <a:rPr lang="es-ES" dirty="0" err="1"/>
              <a:t>Space</a:t>
            </a:r>
            <a:r>
              <a:rPr lang="es-ES" dirty="0"/>
              <a:t> (2019)</a:t>
            </a:r>
          </a:p>
          <a:p>
            <a:pPr lvl="1">
              <a:buFont typeface="Wingdings" panose="05000000000000000000" pitchFamily="2" charset="2"/>
              <a:buChar char="v"/>
            </a:pPr>
            <a:r>
              <a:rPr lang="es-ES" dirty="0"/>
              <a:t>Re-</a:t>
            </a:r>
            <a:r>
              <a:rPr lang="es-ES" dirty="0" err="1"/>
              <a:t>Animator</a:t>
            </a:r>
            <a:r>
              <a:rPr lang="es-ES" dirty="0"/>
              <a:t> (1985)</a:t>
            </a:r>
          </a:p>
          <a:p>
            <a:r>
              <a:rPr lang="es-ES" dirty="0"/>
              <a:t>Videojuegos: en los últimos años su influencia está siendo muy importante, destacando por encima del resto de escritores de terror:</a:t>
            </a:r>
          </a:p>
          <a:p>
            <a:pPr lvl="1">
              <a:buFont typeface="Wingdings" panose="05000000000000000000" pitchFamily="2" charset="2"/>
              <a:buChar char="v"/>
            </a:pPr>
            <a:r>
              <a:rPr lang="en-US" dirty="0"/>
              <a:t>Call of Cthulhu: Dark Corners of the Earth (2005)</a:t>
            </a:r>
          </a:p>
          <a:p>
            <a:pPr lvl="1">
              <a:buFont typeface="Wingdings" panose="05000000000000000000" pitchFamily="2" charset="2"/>
              <a:buChar char="v"/>
            </a:pPr>
            <a:r>
              <a:rPr lang="es-ES" dirty="0" err="1"/>
              <a:t>Call</a:t>
            </a:r>
            <a:r>
              <a:rPr lang="es-ES" dirty="0"/>
              <a:t> </a:t>
            </a:r>
            <a:r>
              <a:rPr lang="es-ES" dirty="0" err="1"/>
              <a:t>of</a:t>
            </a:r>
            <a:r>
              <a:rPr lang="es-ES" dirty="0"/>
              <a:t> Cthulhu (2018)</a:t>
            </a:r>
          </a:p>
          <a:p>
            <a:pPr lvl="1">
              <a:buFont typeface="Wingdings" panose="05000000000000000000" pitchFamily="2" charset="2"/>
              <a:buChar char="v"/>
            </a:pPr>
            <a:r>
              <a:rPr lang="es-ES" dirty="0" err="1"/>
              <a:t>The</a:t>
            </a:r>
            <a:r>
              <a:rPr lang="es-ES" dirty="0"/>
              <a:t> </a:t>
            </a:r>
            <a:r>
              <a:rPr lang="es-ES" dirty="0" err="1"/>
              <a:t>Sinking</a:t>
            </a:r>
            <a:r>
              <a:rPr lang="es-ES" dirty="0"/>
              <a:t> City (2019)</a:t>
            </a:r>
          </a:p>
          <a:p>
            <a:r>
              <a:rPr lang="es-ES" dirty="0"/>
              <a:t>Cómic: el famoso asilo Arkham de la serie de cómics de Batman coge su nombre de la ciudad ficticia donde ocurren muchas de las historias de Lovecraft</a:t>
            </a:r>
          </a:p>
        </p:txBody>
      </p:sp>
    </p:spTree>
    <p:extLst>
      <p:ext uri="{BB962C8B-B14F-4D97-AF65-F5344CB8AC3E}">
        <p14:creationId xmlns:p14="http://schemas.microsoft.com/office/powerpoint/2010/main" xmlns="" val="3765278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DE8F6D1-FED7-4732-813C-7644B14D1D41}"/>
              </a:ext>
            </a:extLst>
          </p:cNvPr>
          <p:cNvSpPr>
            <a:spLocks noGrp="1"/>
          </p:cNvSpPr>
          <p:nvPr>
            <p:ph idx="1"/>
          </p:nvPr>
        </p:nvSpPr>
        <p:spPr>
          <a:xfrm>
            <a:off x="1069848" y="523783"/>
            <a:ext cx="5446362" cy="5648417"/>
          </a:xfrm>
        </p:spPr>
        <p:txBody>
          <a:bodyPr/>
          <a:lstStyle/>
          <a:p>
            <a:pPr marL="0" indent="0" algn="just">
              <a:buNone/>
            </a:pPr>
            <a:r>
              <a:rPr lang="es-ES" dirty="0"/>
              <a:t>“Representaba a un monstruo de perfil vagamente humano, pero con una cabeza a modo de pulpo cuya cara era una masa de tentáculos, un cuerpo cubierto de escamas y de aspecto gomoso, unas prodigiosas garras tanto en extremidades anteriores como posteriores, y unas largas y estrechas alas en la espalda. Aquella cosa, de la que parecía desprenderse una terrible y antinatural malevolencia, tenía una corpulencia algo abotargada y estaba sentada en cuclillas, con cierto aire maligno, sobre un pedestal cubierto de caracteres indescifrables. Las puntas de las alas tocaban el lado posterior del pedestal, y su trasero ocupaba el centro, mientras que las largas y curvas garras de las dobladas patas inferiores asían la parte frontal y se extendían a lo largo de todo el tercio superior del pedestal”.</a:t>
            </a:r>
          </a:p>
        </p:txBody>
      </p:sp>
      <p:pic>
        <p:nvPicPr>
          <p:cNvPr id="5" name="Picture 4">
            <a:extLst>
              <a:ext uri="{FF2B5EF4-FFF2-40B4-BE49-F238E27FC236}">
                <a16:creationId xmlns:a16="http://schemas.microsoft.com/office/drawing/2014/main" xmlns="" id="{A6CA0425-3EF4-4A92-A0F6-BBCF927E955B}"/>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137276" y="692458"/>
            <a:ext cx="4302660" cy="5317724"/>
          </a:xfrm>
          <a:prstGeom prst="rect">
            <a:avLst/>
          </a:prstGeom>
        </p:spPr>
      </p:pic>
    </p:spTree>
    <p:extLst>
      <p:ext uri="{BB962C8B-B14F-4D97-AF65-F5344CB8AC3E}">
        <p14:creationId xmlns:p14="http://schemas.microsoft.com/office/powerpoint/2010/main" xmlns="" val="1005196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LOR OUT OF SPACE  (2020)  🎥 Tráiler EN ESPAÑOL (Subtitulado)  Nicolas Cage">
            <a:hlinkClick r:id="" action="ppaction://media"/>
            <a:extLst>
              <a:ext uri="{FF2B5EF4-FFF2-40B4-BE49-F238E27FC236}">
                <a16:creationId xmlns:a16="http://schemas.microsoft.com/office/drawing/2014/main" xmlns="" id="{F4D8CC32-E467-4033-B995-F1D9D95EA1F6}"/>
              </a:ext>
            </a:extLst>
          </p:cNvPr>
          <p:cNvPicPr>
            <a:picLocks noGrp="1" noChangeAspect="1"/>
          </p:cNvPicPr>
          <p:nvPr>
            <p:ph idx="1"/>
            <a:videoFile r:link="rId1"/>
            <p:extLst>
              <p:ext uri="{DAA4B4D4-6D71-4841-9C94-3DE7FCFB9230}">
                <p14:media xmlns:p14="http://schemas.microsoft.com/office/powerpoint/2010/main" xmlns="" r:embed="rId3"/>
              </p:ext>
            </p:extLst>
          </p:nvPr>
        </p:nvPicPr>
        <p:blipFill>
          <a:blip r:embed="rId4"/>
          <a:stretch>
            <a:fillRect/>
          </a:stretch>
        </p:blipFill>
        <p:spPr>
          <a:xfrm>
            <a:off x="1085850" y="533400"/>
            <a:ext cx="10025063" cy="5638800"/>
          </a:xfrm>
        </p:spPr>
      </p:pic>
    </p:spTree>
    <p:extLst>
      <p:ext uri="{BB962C8B-B14F-4D97-AF65-F5344CB8AC3E}">
        <p14:creationId xmlns:p14="http://schemas.microsoft.com/office/powerpoint/2010/main" xmlns="" val="70345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1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6E91D9-066F-45AB-9132-93D8A5DFBDDD}"/>
              </a:ext>
            </a:extLst>
          </p:cNvPr>
          <p:cNvSpPr>
            <a:spLocks noGrp="1"/>
          </p:cNvSpPr>
          <p:nvPr>
            <p:ph type="title"/>
          </p:nvPr>
        </p:nvSpPr>
        <p:spPr>
          <a:xfrm>
            <a:off x="1069848" y="484632"/>
            <a:ext cx="10058400" cy="829263"/>
          </a:xfrm>
        </p:spPr>
        <p:txBody>
          <a:bodyPr>
            <a:normAutofit fontScale="90000"/>
          </a:bodyPr>
          <a:lstStyle/>
          <a:p>
            <a:pPr algn="ctr"/>
            <a:r>
              <a:rPr lang="es-ES" dirty="0"/>
              <a:t>Stephen King</a:t>
            </a:r>
          </a:p>
        </p:txBody>
      </p:sp>
      <p:pic>
        <p:nvPicPr>
          <p:cNvPr id="5" name="Content Placeholder 4">
            <a:extLst>
              <a:ext uri="{FF2B5EF4-FFF2-40B4-BE49-F238E27FC236}">
                <a16:creationId xmlns:a16="http://schemas.microsoft.com/office/drawing/2014/main" xmlns="" id="{61D9EE06-28C3-4A82-97E9-0765FFD2DCD8}"/>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494844" y="1952224"/>
            <a:ext cx="7202311" cy="4051300"/>
          </a:xfrm>
        </p:spPr>
      </p:pic>
    </p:spTree>
    <p:extLst>
      <p:ext uri="{BB962C8B-B14F-4D97-AF65-F5344CB8AC3E}">
        <p14:creationId xmlns:p14="http://schemas.microsoft.com/office/powerpoint/2010/main" xmlns="" val="3420804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E84741A-B379-4375-9AB6-DA8B33D46E74}"/>
              </a:ext>
            </a:extLst>
          </p:cNvPr>
          <p:cNvSpPr>
            <a:spLocks noGrp="1"/>
          </p:cNvSpPr>
          <p:nvPr>
            <p:ph idx="1"/>
          </p:nvPr>
        </p:nvSpPr>
        <p:spPr>
          <a:xfrm>
            <a:off x="1069848" y="488272"/>
            <a:ext cx="10058400" cy="5683928"/>
          </a:xfrm>
        </p:spPr>
        <p:txBody>
          <a:bodyPr/>
          <a:lstStyle/>
          <a:p>
            <a:pPr algn="just"/>
            <a:r>
              <a:rPr lang="es-ES" dirty="0"/>
              <a:t>Desde los años 70s se ha convertido en el autor de terror más exitoso de la historia. </a:t>
            </a:r>
          </a:p>
          <a:p>
            <a:pPr algn="just"/>
            <a:r>
              <a:rPr lang="es-ES" dirty="0"/>
              <a:t>Es muy prolífico ya que suele escribir varias novelas al año. Tiene alrededor de 70 obras publicadas (sin contar pequeños relatos).</a:t>
            </a:r>
          </a:p>
          <a:p>
            <a:pPr algn="just"/>
            <a:r>
              <a:rPr lang="es-ES" dirty="0"/>
              <a:t>Se trata del escritor más adaptado en la historia del cine. Varias de sus películas han sido adaptadas en dos ocasiones o más. </a:t>
            </a:r>
          </a:p>
          <a:p>
            <a:pPr algn="just"/>
            <a:r>
              <a:rPr lang="es-ES" dirty="0"/>
              <a:t>Es capaz de cambiar su registro y género de forma continua. Desde terror psicológico al más clásico de monstruos. Ciencia ficción, drama… </a:t>
            </a:r>
          </a:p>
          <a:p>
            <a:pPr algn="just"/>
            <a:endParaRPr lang="es-ES" dirty="0"/>
          </a:p>
          <a:p>
            <a:pPr marL="0" indent="0" algn="just">
              <a:buNone/>
            </a:pPr>
            <a:endParaRPr lang="es-ES" dirty="0"/>
          </a:p>
        </p:txBody>
      </p:sp>
      <p:pic>
        <p:nvPicPr>
          <p:cNvPr id="5" name="Picture 4">
            <a:extLst>
              <a:ext uri="{FF2B5EF4-FFF2-40B4-BE49-F238E27FC236}">
                <a16:creationId xmlns:a16="http://schemas.microsoft.com/office/drawing/2014/main" xmlns="" id="{BB1CF2D7-3DEF-4ED9-BC62-465F92EDA873}"/>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439296" y="3587086"/>
            <a:ext cx="1829071" cy="2782642"/>
          </a:xfrm>
          <a:prstGeom prst="rect">
            <a:avLst/>
          </a:prstGeom>
        </p:spPr>
      </p:pic>
      <p:pic>
        <p:nvPicPr>
          <p:cNvPr id="7" name="Picture 6">
            <a:extLst>
              <a:ext uri="{FF2B5EF4-FFF2-40B4-BE49-F238E27FC236}">
                <a16:creationId xmlns:a16="http://schemas.microsoft.com/office/drawing/2014/main" xmlns="" id="{C4211ACE-BEE3-45E9-8C16-73F31E9878DB}"/>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649008" y="3587086"/>
            <a:ext cx="1814283" cy="2782642"/>
          </a:xfrm>
          <a:prstGeom prst="rect">
            <a:avLst/>
          </a:prstGeom>
        </p:spPr>
      </p:pic>
      <p:pic>
        <p:nvPicPr>
          <p:cNvPr id="9" name="Picture 8">
            <a:extLst>
              <a:ext uri="{FF2B5EF4-FFF2-40B4-BE49-F238E27FC236}">
                <a16:creationId xmlns:a16="http://schemas.microsoft.com/office/drawing/2014/main" xmlns="" id="{331FCE03-F2F6-42F4-B66A-D0A374524A66}"/>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843932" y="3587085"/>
            <a:ext cx="1831107" cy="2782643"/>
          </a:xfrm>
          <a:prstGeom prst="rect">
            <a:avLst/>
          </a:prstGeom>
        </p:spPr>
      </p:pic>
      <p:pic>
        <p:nvPicPr>
          <p:cNvPr id="11" name="Picture 10">
            <a:extLst>
              <a:ext uri="{FF2B5EF4-FFF2-40B4-BE49-F238E27FC236}">
                <a16:creationId xmlns:a16="http://schemas.microsoft.com/office/drawing/2014/main" xmlns="" id="{877E31FF-5C41-494A-BE87-60BB36F93264}"/>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9055680" y="3587085"/>
            <a:ext cx="1895299" cy="2782643"/>
          </a:xfrm>
          <a:prstGeom prst="rect">
            <a:avLst/>
          </a:prstGeom>
        </p:spPr>
      </p:pic>
      <p:pic>
        <p:nvPicPr>
          <p:cNvPr id="13" name="Picture 12">
            <a:extLst>
              <a:ext uri="{FF2B5EF4-FFF2-40B4-BE49-F238E27FC236}">
                <a16:creationId xmlns:a16="http://schemas.microsoft.com/office/drawing/2014/main" xmlns="" id="{D0C438E9-34D4-40DA-87C9-FE0085DA7DBF}"/>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08759" y="3587084"/>
            <a:ext cx="1831327" cy="2782643"/>
          </a:xfrm>
          <a:prstGeom prst="rect">
            <a:avLst/>
          </a:prstGeom>
        </p:spPr>
      </p:pic>
    </p:spTree>
    <p:extLst>
      <p:ext uri="{BB962C8B-B14F-4D97-AF65-F5344CB8AC3E}">
        <p14:creationId xmlns:p14="http://schemas.microsoft.com/office/powerpoint/2010/main" xmlns="" val="3247500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A04D47-77A7-43E9-8D9D-F228249968AF}"/>
              </a:ext>
            </a:extLst>
          </p:cNvPr>
          <p:cNvSpPr>
            <a:spLocks noGrp="1"/>
          </p:cNvSpPr>
          <p:nvPr>
            <p:ph type="title"/>
          </p:nvPr>
        </p:nvSpPr>
        <p:spPr>
          <a:xfrm>
            <a:off x="1069848" y="346229"/>
            <a:ext cx="10058400" cy="790113"/>
          </a:xfrm>
        </p:spPr>
        <p:txBody>
          <a:bodyPr>
            <a:normAutofit fontScale="90000"/>
          </a:bodyPr>
          <a:lstStyle/>
          <a:p>
            <a:r>
              <a:rPr lang="es-ES" dirty="0"/>
              <a:t>INFLUENCIA EN LA CULTURA POPULAR</a:t>
            </a:r>
          </a:p>
        </p:txBody>
      </p:sp>
      <p:sp>
        <p:nvSpPr>
          <p:cNvPr id="3" name="Content Placeholder 2">
            <a:extLst>
              <a:ext uri="{FF2B5EF4-FFF2-40B4-BE49-F238E27FC236}">
                <a16:creationId xmlns:a16="http://schemas.microsoft.com/office/drawing/2014/main" xmlns="" id="{E6EBA721-929C-46EC-BCE1-C131D4C48DAD}"/>
              </a:ext>
            </a:extLst>
          </p:cNvPr>
          <p:cNvSpPr>
            <a:spLocks noGrp="1"/>
          </p:cNvSpPr>
          <p:nvPr>
            <p:ph idx="1"/>
          </p:nvPr>
        </p:nvSpPr>
        <p:spPr>
          <a:xfrm>
            <a:off x="1069848" y="1367161"/>
            <a:ext cx="10058400" cy="4805039"/>
          </a:xfrm>
        </p:spPr>
        <p:txBody>
          <a:bodyPr/>
          <a:lstStyle/>
          <a:p>
            <a:r>
              <a:rPr lang="es-ES" dirty="0"/>
              <a:t>Casi todas sus obras tienen al menos una adaptación cinematográfica:</a:t>
            </a:r>
          </a:p>
          <a:p>
            <a:pPr lvl="1">
              <a:buFont typeface="Wingdings" panose="05000000000000000000" pitchFamily="2" charset="2"/>
              <a:buChar char="q"/>
            </a:pPr>
            <a:r>
              <a:rPr lang="es-ES" dirty="0" err="1"/>
              <a:t>It</a:t>
            </a:r>
            <a:r>
              <a:rPr lang="es-ES" dirty="0"/>
              <a:t> (1990 y 2017) </a:t>
            </a:r>
            <a:r>
              <a:rPr lang="es-ES" dirty="0" err="1"/>
              <a:t>It</a:t>
            </a:r>
            <a:r>
              <a:rPr lang="es-ES" dirty="0"/>
              <a:t>: </a:t>
            </a:r>
            <a:r>
              <a:rPr lang="es-ES" dirty="0" err="1"/>
              <a:t>part</a:t>
            </a:r>
            <a:r>
              <a:rPr lang="es-ES" dirty="0"/>
              <a:t> 2 (2019)</a:t>
            </a:r>
          </a:p>
          <a:p>
            <a:pPr lvl="1">
              <a:buFont typeface="Wingdings" panose="05000000000000000000" pitchFamily="2" charset="2"/>
              <a:buChar char="q"/>
            </a:pPr>
            <a:r>
              <a:rPr lang="es-ES" dirty="0"/>
              <a:t>El resplandor (1980) y Doctor sueño (2019)</a:t>
            </a:r>
          </a:p>
          <a:p>
            <a:pPr lvl="1">
              <a:buFont typeface="Wingdings" panose="05000000000000000000" pitchFamily="2" charset="2"/>
              <a:buChar char="q"/>
            </a:pPr>
            <a:r>
              <a:rPr lang="es-ES" dirty="0"/>
              <a:t>Carrie (1976 y 2013)</a:t>
            </a:r>
          </a:p>
          <a:p>
            <a:pPr lvl="1">
              <a:buFont typeface="Wingdings" panose="05000000000000000000" pitchFamily="2" charset="2"/>
              <a:buChar char="q"/>
            </a:pPr>
            <a:r>
              <a:rPr lang="es-ES" dirty="0" err="1"/>
              <a:t>Misery</a:t>
            </a:r>
            <a:r>
              <a:rPr lang="es-ES" dirty="0"/>
              <a:t> (1990)</a:t>
            </a:r>
          </a:p>
          <a:p>
            <a:r>
              <a:rPr lang="es-ES" dirty="0"/>
              <a:t>Muchos artistas y bandas le han rendido homenaje: </a:t>
            </a:r>
            <a:r>
              <a:rPr lang="es-ES" dirty="0" err="1"/>
              <a:t>The</a:t>
            </a:r>
            <a:r>
              <a:rPr lang="es-ES" dirty="0"/>
              <a:t> Ramones (</a:t>
            </a:r>
            <a:r>
              <a:rPr lang="es-ES" dirty="0" err="1"/>
              <a:t>Pet</a:t>
            </a:r>
            <a:r>
              <a:rPr lang="es-ES" dirty="0"/>
              <a:t> </a:t>
            </a:r>
            <a:r>
              <a:rPr lang="es-ES" dirty="0" err="1"/>
              <a:t>Sematary</a:t>
            </a:r>
            <a:r>
              <a:rPr lang="es-ES" dirty="0"/>
              <a:t>), Ac/</a:t>
            </a:r>
            <a:r>
              <a:rPr lang="es-ES" dirty="0" err="1"/>
              <a:t>Dc</a:t>
            </a:r>
            <a:r>
              <a:rPr lang="es-ES" dirty="0"/>
              <a:t> (Who </a:t>
            </a:r>
            <a:r>
              <a:rPr lang="es-ES" dirty="0" err="1"/>
              <a:t>Made</a:t>
            </a:r>
            <a:r>
              <a:rPr lang="es-ES" dirty="0"/>
              <a:t> Who), Black Sabbath (</a:t>
            </a:r>
            <a:r>
              <a:rPr lang="es-ES" dirty="0" err="1"/>
              <a:t>The</a:t>
            </a:r>
            <a:r>
              <a:rPr lang="es-ES" dirty="0"/>
              <a:t> </a:t>
            </a:r>
            <a:r>
              <a:rPr lang="es-ES" dirty="0" err="1"/>
              <a:t>shining</a:t>
            </a:r>
            <a:r>
              <a:rPr lang="es-ES" dirty="0"/>
              <a:t>)…</a:t>
            </a:r>
          </a:p>
          <a:p>
            <a:r>
              <a:rPr lang="es-ES" dirty="0"/>
              <a:t>Hay videojuegos basados en sus historias: </a:t>
            </a:r>
            <a:r>
              <a:rPr lang="es-ES" dirty="0" err="1"/>
              <a:t>Half</a:t>
            </a:r>
            <a:r>
              <a:rPr lang="es-ES" dirty="0"/>
              <a:t> </a:t>
            </a:r>
            <a:r>
              <a:rPr lang="es-ES" dirty="0" err="1"/>
              <a:t>life</a:t>
            </a:r>
            <a:r>
              <a:rPr lang="es-ES" dirty="0"/>
              <a:t>, </a:t>
            </a:r>
            <a:r>
              <a:rPr lang="es-ES" dirty="0" err="1"/>
              <a:t>Silent</a:t>
            </a:r>
            <a:r>
              <a:rPr lang="es-ES" dirty="0"/>
              <a:t> Hill… Aunque él reconoce no ser un fan de este mundo.</a:t>
            </a:r>
          </a:p>
          <a:p>
            <a:r>
              <a:rPr lang="es-ES" dirty="0"/>
              <a:t>Casi todos los autores de terror actuales tienen en él una influencia clara: Peter Straub, Dean Koontz, John Grisham… </a:t>
            </a:r>
          </a:p>
          <a:p>
            <a:endParaRPr lang="es-ES" dirty="0"/>
          </a:p>
          <a:p>
            <a:pPr marL="0" indent="0">
              <a:buNone/>
            </a:pPr>
            <a:endParaRPr lang="es-ES" dirty="0"/>
          </a:p>
          <a:p>
            <a:pPr marL="0" indent="0">
              <a:buNone/>
            </a:pPr>
            <a:endParaRPr lang="es-ES" dirty="0"/>
          </a:p>
          <a:p>
            <a:pPr lvl="1">
              <a:buFont typeface="Wingdings" panose="05000000000000000000" pitchFamily="2" charset="2"/>
              <a:buChar char="q"/>
            </a:pPr>
            <a:endParaRPr lang="es-ES" dirty="0"/>
          </a:p>
        </p:txBody>
      </p:sp>
    </p:spTree>
    <p:extLst>
      <p:ext uri="{BB962C8B-B14F-4D97-AF65-F5344CB8AC3E}">
        <p14:creationId xmlns:p14="http://schemas.microsoft.com/office/powerpoint/2010/main" xmlns="" val="1674760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F9BD50-0F02-4B89-8B8F-7A6C700D8B4F}"/>
              </a:ext>
            </a:extLst>
          </p:cNvPr>
          <p:cNvSpPr>
            <a:spLocks noGrp="1"/>
          </p:cNvSpPr>
          <p:nvPr>
            <p:ph type="title"/>
          </p:nvPr>
        </p:nvSpPr>
        <p:spPr>
          <a:xfrm>
            <a:off x="1049133" y="277427"/>
            <a:ext cx="10058400" cy="734627"/>
          </a:xfrm>
        </p:spPr>
        <p:txBody>
          <a:bodyPr>
            <a:normAutofit fontScale="90000"/>
          </a:bodyPr>
          <a:lstStyle/>
          <a:p>
            <a:r>
              <a:rPr lang="es-ES" dirty="0"/>
              <a:t>Extracto de “</a:t>
            </a:r>
            <a:r>
              <a:rPr lang="es-ES" dirty="0" err="1"/>
              <a:t>Salem’s</a:t>
            </a:r>
            <a:r>
              <a:rPr lang="es-ES" dirty="0"/>
              <a:t> </a:t>
            </a:r>
            <a:r>
              <a:rPr lang="es-ES" dirty="0" err="1"/>
              <a:t>lot</a:t>
            </a:r>
            <a:r>
              <a:rPr lang="es-ES" dirty="0"/>
              <a:t>”</a:t>
            </a:r>
          </a:p>
        </p:txBody>
      </p:sp>
      <p:sp>
        <p:nvSpPr>
          <p:cNvPr id="3" name="Content Placeholder 2">
            <a:extLst>
              <a:ext uri="{FF2B5EF4-FFF2-40B4-BE49-F238E27FC236}">
                <a16:creationId xmlns:a16="http://schemas.microsoft.com/office/drawing/2014/main" xmlns="" id="{2B17F085-D010-43CF-ACB7-8E6A3D3D9DDF}"/>
              </a:ext>
            </a:extLst>
          </p:cNvPr>
          <p:cNvSpPr>
            <a:spLocks noGrp="1"/>
          </p:cNvSpPr>
          <p:nvPr>
            <p:ph idx="1"/>
          </p:nvPr>
        </p:nvSpPr>
        <p:spPr>
          <a:xfrm>
            <a:off x="559293" y="1251751"/>
            <a:ext cx="10568955" cy="4920449"/>
          </a:xfrm>
        </p:spPr>
        <p:txBody>
          <a:bodyPr>
            <a:noAutofit/>
          </a:bodyPr>
          <a:lstStyle/>
          <a:p>
            <a:pPr algn="just"/>
            <a:r>
              <a:rPr lang="es-ES" sz="2400" dirty="0"/>
              <a:t>Antes de abandonarse por completo, Mark se dio cuenta de que estaba pensando, y no por primera vez, lo extraño que eran los adultos. Tomaban laxantes, alcohol o píldoras para dormir, para ahuyentar sus terrores y conseguir conciliar el sueño, y sus temores eran tan mansos, tan domésticos: el trabajo, el dinero, lo que pensará la maestra si </a:t>
            </a:r>
            <a:r>
              <a:rPr lang="es-ES" sz="2400" dirty="0" err="1"/>
              <a:t>Jennie</a:t>
            </a:r>
            <a:r>
              <a:rPr lang="es-ES" sz="2400" dirty="0"/>
              <a:t> no va a la escuela mejor vestida, si me amará mi mujer, quiénes serán mis amigos. Pálidos miedos comparados con los que experimentan todos los niños en la oscuridad de sus lechos, sin poder confesárselos a nadie en la esperanza de ser comprendido, a no ser a otro niño. No hay terapia de grupo ni psiquiatría ni servicios sociales de la comunidad para el niño que debe hacer frente a eso que todas las noches está en el sótano o debajo de la cama, a eso que acecha, se mueve y amenaza detrás del punto donde la visión se acaba. Y noche tras noche hay que librar la misma batalla solitaria, y la única cura es que al final las facultades imaginativas terminan por anquilosarse, y a eso se le llama ser adulto. </a:t>
            </a:r>
          </a:p>
        </p:txBody>
      </p:sp>
    </p:spTree>
    <p:extLst>
      <p:ext uri="{BB962C8B-B14F-4D97-AF65-F5344CB8AC3E}">
        <p14:creationId xmlns:p14="http://schemas.microsoft.com/office/powerpoint/2010/main" xmlns="" val="1464138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he Shining (1980) - Here's Johnny! Scene (7-7) - Movieclips">
            <a:hlinkClick r:id="" action="ppaction://media"/>
            <a:extLst>
              <a:ext uri="{FF2B5EF4-FFF2-40B4-BE49-F238E27FC236}">
                <a16:creationId xmlns:a16="http://schemas.microsoft.com/office/drawing/2014/main" xmlns="" id="{7F87F3D1-FA2A-4ADF-8051-A4C0E63F8406}"/>
              </a:ext>
            </a:extLst>
          </p:cNvPr>
          <p:cNvPicPr>
            <a:picLocks noGrp="1" noChangeAspect="1"/>
          </p:cNvPicPr>
          <p:nvPr>
            <p:ph idx="1"/>
            <a:videoFile r:link="rId1"/>
            <p:extLst>
              <p:ext uri="{DAA4B4D4-6D71-4841-9C94-3DE7FCFB9230}">
                <p14:media xmlns:p14="http://schemas.microsoft.com/office/powerpoint/2010/main" xmlns="" r:embed="rId3"/>
              </p:ext>
            </p:extLst>
          </p:nvPr>
        </p:nvPicPr>
        <p:blipFill>
          <a:blip r:embed="rId4"/>
          <a:stretch>
            <a:fillRect/>
          </a:stretch>
        </p:blipFill>
        <p:spPr>
          <a:xfrm>
            <a:off x="1069975" y="482600"/>
            <a:ext cx="10058400" cy="5657850"/>
          </a:xfrm>
        </p:spPr>
      </p:pic>
    </p:spTree>
    <p:extLst>
      <p:ext uri="{BB962C8B-B14F-4D97-AF65-F5344CB8AC3E}">
        <p14:creationId xmlns:p14="http://schemas.microsoft.com/office/powerpoint/2010/main" xmlns="" val="233031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6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1EFFC5-D737-4347-B5D8-F935E9291BC8}"/>
              </a:ext>
            </a:extLst>
          </p:cNvPr>
          <p:cNvSpPr>
            <a:spLocks noGrp="1"/>
          </p:cNvSpPr>
          <p:nvPr>
            <p:ph type="title"/>
          </p:nvPr>
        </p:nvSpPr>
        <p:spPr>
          <a:xfrm>
            <a:off x="1069848" y="484632"/>
            <a:ext cx="10058400" cy="784875"/>
          </a:xfrm>
        </p:spPr>
        <p:txBody>
          <a:bodyPr>
            <a:normAutofit fontScale="90000"/>
          </a:bodyPr>
          <a:lstStyle/>
          <a:p>
            <a:r>
              <a:rPr lang="es-ES" dirty="0"/>
              <a:t>Bibliografía y webgrafía</a:t>
            </a:r>
          </a:p>
        </p:txBody>
      </p:sp>
      <p:sp>
        <p:nvSpPr>
          <p:cNvPr id="3" name="Content Placeholder 2">
            <a:extLst>
              <a:ext uri="{FF2B5EF4-FFF2-40B4-BE49-F238E27FC236}">
                <a16:creationId xmlns:a16="http://schemas.microsoft.com/office/drawing/2014/main" xmlns="" id="{F2AC20D0-FB26-4618-8D4D-0D3D793C7C0E}"/>
              </a:ext>
            </a:extLst>
          </p:cNvPr>
          <p:cNvSpPr>
            <a:spLocks noGrp="1"/>
          </p:cNvSpPr>
          <p:nvPr>
            <p:ph idx="1"/>
          </p:nvPr>
        </p:nvSpPr>
        <p:spPr>
          <a:xfrm>
            <a:off x="1069848" y="1597981"/>
            <a:ext cx="10058400" cy="4574219"/>
          </a:xfrm>
        </p:spPr>
        <p:txBody>
          <a:bodyPr/>
          <a:lstStyle/>
          <a:p>
            <a:r>
              <a:rPr lang="es-ES" dirty="0">
                <a:hlinkClick r:id="rId2"/>
              </a:rPr>
              <a:t>https://macabro.mx/letrasmacabras-poe-en-la-cultura-popular-un-breve-repaso/</a:t>
            </a:r>
            <a:endParaRPr lang="es-ES" dirty="0"/>
          </a:p>
          <a:p>
            <a:r>
              <a:rPr lang="es-ES" dirty="0">
                <a:hlinkClick r:id="rId3"/>
              </a:rPr>
              <a:t>https://es.wikipedia.org/wiki/Edgar_Allan_Poe</a:t>
            </a:r>
            <a:endParaRPr lang="es-ES" dirty="0"/>
          </a:p>
          <a:p>
            <a:r>
              <a:rPr lang="es-ES" dirty="0">
                <a:hlinkClick r:id="rId4"/>
              </a:rPr>
              <a:t>https://es.wikipedia.org/wiki/Howard_Phillips_Lovecraft#Literatura</a:t>
            </a:r>
            <a:endParaRPr lang="es-ES" dirty="0"/>
          </a:p>
          <a:p>
            <a:r>
              <a:rPr lang="es-ES" dirty="0">
                <a:hlinkClick r:id="rId5"/>
              </a:rPr>
              <a:t>https://scifi.stackexchange.com/questions/38096/how-closely-does-our-current-image-of-cthulhu-match-hp-lovecrafts-description</a:t>
            </a:r>
            <a:endParaRPr lang="es-ES" dirty="0"/>
          </a:p>
          <a:p>
            <a:endParaRPr lang="es-ES" dirty="0"/>
          </a:p>
          <a:p>
            <a:endParaRPr lang="es-ES" dirty="0"/>
          </a:p>
        </p:txBody>
      </p:sp>
    </p:spTree>
    <p:extLst>
      <p:ext uri="{BB962C8B-B14F-4D97-AF65-F5344CB8AC3E}">
        <p14:creationId xmlns:p14="http://schemas.microsoft.com/office/powerpoint/2010/main" xmlns="" val="3186819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A77CF8-9E7B-4E73-ACA1-92F454166A3D}"/>
              </a:ext>
            </a:extLst>
          </p:cNvPr>
          <p:cNvSpPr>
            <a:spLocks noGrp="1"/>
          </p:cNvSpPr>
          <p:nvPr>
            <p:ph type="title"/>
          </p:nvPr>
        </p:nvSpPr>
        <p:spPr>
          <a:xfrm>
            <a:off x="1069848" y="484631"/>
            <a:ext cx="10058400" cy="6004945"/>
          </a:xfrm>
        </p:spPr>
        <p:txBody>
          <a:bodyPr/>
          <a:lstStyle/>
          <a:p>
            <a:pPr algn="ctr"/>
            <a:r>
              <a:rPr lang="es-ES" dirty="0"/>
              <a:t>Muchas gracias </a:t>
            </a:r>
          </a:p>
        </p:txBody>
      </p:sp>
    </p:spTree>
    <p:extLst>
      <p:ext uri="{BB962C8B-B14F-4D97-AF65-F5344CB8AC3E}">
        <p14:creationId xmlns:p14="http://schemas.microsoft.com/office/powerpoint/2010/main" xmlns="" val="19839477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xmlns=""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Wood Type</Template>
  <TotalTime>319</TotalTime>
  <Words>836</Words>
  <Application>Microsoft Office PowerPoint</Application>
  <PresentationFormat>Personalizado</PresentationFormat>
  <Paragraphs>63</Paragraphs>
  <Slides>18</Slides>
  <Notes>1</Notes>
  <HiddenSlides>0</HiddenSlides>
  <MMClips>3</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Wood Type</vt:lpstr>
      <vt:lpstr>Pilares de terror moderno</vt:lpstr>
      <vt:lpstr>Edgar allan poe</vt:lpstr>
      <vt:lpstr>Diapositiva 3</vt:lpstr>
      <vt:lpstr>Influencia en la cultura popular</vt:lpstr>
      <vt:lpstr>El cuervo</vt:lpstr>
      <vt:lpstr>Diapositiva 6</vt:lpstr>
      <vt:lpstr>H.P. LOVECRAFT</vt:lpstr>
      <vt:lpstr>Diapositiva 8</vt:lpstr>
      <vt:lpstr>Influencia en la cultura popular</vt:lpstr>
      <vt:lpstr>Diapositiva 10</vt:lpstr>
      <vt:lpstr>Diapositiva 11</vt:lpstr>
      <vt:lpstr>Stephen King</vt:lpstr>
      <vt:lpstr>Diapositiva 13</vt:lpstr>
      <vt:lpstr>INFLUENCIA EN LA CULTURA POPULAR</vt:lpstr>
      <vt:lpstr>Extracto de “Salem’s lot”</vt:lpstr>
      <vt:lpstr>Diapositiva 16</vt:lpstr>
      <vt:lpstr>Bibliografía y webgrafía</vt:lpstr>
      <vt:lpstr>Muchas gracias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Pilares de terror moderno</dc:title>
  <dc:creator>Samuel cerdera García</dc:creator>
  <cp:lastModifiedBy>PC</cp:lastModifiedBy>
  <cp:revision>20</cp:revision>
  <dcterms:created xsi:type="dcterms:W3CDTF">2020-05-03T16:31:36Z</dcterms:created>
  <dcterms:modified xsi:type="dcterms:W3CDTF">2020-05-11T08:08:51Z</dcterms:modified>
</cp:coreProperties>
</file>